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326" r:id="rId3"/>
    <p:sldId id="329" r:id="rId4"/>
    <p:sldId id="328" r:id="rId5"/>
    <p:sldId id="331" r:id="rId6"/>
    <p:sldId id="259" r:id="rId7"/>
    <p:sldId id="332" r:id="rId8"/>
    <p:sldId id="343" r:id="rId9"/>
    <p:sldId id="334" r:id="rId10"/>
    <p:sldId id="268" r:id="rId11"/>
    <p:sldId id="337" r:id="rId12"/>
    <p:sldId id="336" r:id="rId13"/>
    <p:sldId id="340" r:id="rId14"/>
    <p:sldId id="279" r:id="rId15"/>
    <p:sldId id="319" r:id="rId16"/>
    <p:sldId id="344" r:id="rId17"/>
    <p:sldId id="345" r:id="rId18"/>
    <p:sldId id="338"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8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108" autoAdjust="0"/>
  </p:normalViewPr>
  <p:slideViewPr>
    <p:cSldViewPr snapToGrid="0">
      <p:cViewPr varScale="1">
        <p:scale>
          <a:sx n="74" d="100"/>
          <a:sy n="74" d="100"/>
        </p:scale>
        <p:origin x="72" y="19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Zeszyt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bar"/>
        <c:grouping val="clustered"/>
        <c:varyColors val="0"/>
        <c:ser>
          <c:idx val="0"/>
          <c:order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2"/>
            <c:invertIfNegative val="0"/>
            <c:bubble3D val="0"/>
            <c:spPr>
              <a:solidFill>
                <a:srgbClr val="00206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2-AC94-4D92-AE79-E5CE8F42DE62}"/>
              </c:ext>
            </c:extLst>
          </c:dPt>
          <c:dPt>
            <c:idx val="3"/>
            <c:invertIfNegative val="0"/>
            <c:bubble3D val="0"/>
            <c:spPr>
              <a:solidFill>
                <a:srgbClr val="00206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AC94-4D92-AE79-E5CE8F42DE62}"/>
              </c:ext>
            </c:extLst>
          </c:dPt>
          <c:cat>
            <c:multiLvlStrRef>
              <c:f>Arkusz1!$E$4:$H$5</c:f>
              <c:multiLvlStrCache>
                <c:ptCount val="4"/>
                <c:lvl>
                  <c:pt idx="0">
                    <c:v>1975</c:v>
                  </c:pt>
                  <c:pt idx="1">
                    <c:v>2016</c:v>
                  </c:pt>
                  <c:pt idx="2">
                    <c:v>1975</c:v>
                  </c:pt>
                  <c:pt idx="3">
                    <c:v>2016</c:v>
                  </c:pt>
                </c:lvl>
                <c:lvl>
                  <c:pt idx="0">
                    <c:v>Niedobór masy ciała</c:v>
                  </c:pt>
                  <c:pt idx="2">
                    <c:v>Nadmiar masy ciała</c:v>
                  </c:pt>
                </c:lvl>
              </c:multiLvlStrCache>
            </c:multiLvlStrRef>
          </c:cat>
          <c:val>
            <c:numRef>
              <c:f>Arkusz1!$E$6:$H$6</c:f>
              <c:numCache>
                <c:formatCode>0.00%</c:formatCode>
                <c:ptCount val="4"/>
                <c:pt idx="0">
                  <c:v>9.2000000000000026E-2</c:v>
                </c:pt>
                <c:pt idx="1">
                  <c:v>8.4000000000000061E-2</c:v>
                </c:pt>
                <c:pt idx="2">
                  <c:v>9.2000000000000026E-2</c:v>
                </c:pt>
                <c:pt idx="3" formatCode="0%">
                  <c:v>0.3000000000000001</c:v>
                </c:pt>
              </c:numCache>
            </c:numRef>
          </c:val>
          <c:extLst>
            <c:ext xmlns:c16="http://schemas.microsoft.com/office/drawing/2014/chart" uri="{C3380CC4-5D6E-409C-BE32-E72D297353CC}">
              <c16:uniqueId val="{00000000-AC94-4D92-AE79-E5CE8F42DE62}"/>
            </c:ext>
          </c:extLst>
        </c:ser>
        <c:dLbls>
          <c:showLegendKey val="0"/>
          <c:showVal val="0"/>
          <c:showCatName val="0"/>
          <c:showSerName val="0"/>
          <c:showPercent val="0"/>
          <c:showBubbleSize val="0"/>
        </c:dLbls>
        <c:gapWidth val="115"/>
        <c:overlap val="-20"/>
        <c:axId val="90142976"/>
        <c:axId val="90165248"/>
      </c:barChart>
      <c:catAx>
        <c:axId val="9014297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rgbClr val="FF0000"/>
                </a:solidFill>
                <a:latin typeface="+mn-lt"/>
                <a:ea typeface="+mn-ea"/>
                <a:cs typeface="+mn-cs"/>
              </a:defRPr>
            </a:pPr>
            <a:endParaRPr lang="pl-PL"/>
          </a:p>
        </c:txPr>
        <c:crossAx val="90165248"/>
        <c:crosses val="autoZero"/>
        <c:auto val="1"/>
        <c:lblAlgn val="ctr"/>
        <c:lblOffset val="100"/>
        <c:noMultiLvlLbl val="0"/>
      </c:catAx>
      <c:valAx>
        <c:axId val="9016524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90142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67E-48C5-BA6E-23BDE1485CF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67E-48C5-BA6E-23BDE1485CF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67E-48C5-BA6E-23BDE1485CF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67E-48C5-BA6E-23BDE1485CF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67E-48C5-BA6E-23BDE1485CF9}"/>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67E-48C5-BA6E-23BDE1485CF9}"/>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67E-48C5-BA6E-23BDE1485CF9}"/>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A67E-48C5-BA6E-23BDE1485CF9}"/>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A67E-48C5-BA6E-23BDE1485CF9}"/>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A67E-48C5-BA6E-23BDE1485CF9}"/>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A67E-48C5-BA6E-23BDE1485CF9}"/>
              </c:ext>
            </c:extLst>
          </c:dPt>
          <c:dLbls>
            <c:spPr>
              <a:solidFill>
                <a:schemeClr val="bg1"/>
              </a:solidFill>
              <a:ln>
                <a:noFill/>
              </a:ln>
              <a:effectLst>
                <a:outerShdw blurRad="50800" dist="38100" dir="2700000" algn="tl" rotWithShape="0">
                  <a:prstClr val="black">
                    <a:alpha val="40000"/>
                  </a:prstClr>
                </a:outerShdw>
              </a:effectLst>
            </c:spPr>
            <c:txPr>
              <a:bodyPr wrap="square" lIns="38100" tIns="19050" rIns="38100" bIns="19050" anchor="ctr">
                <a:spAutoFit/>
              </a:bodyPr>
              <a:lstStyle/>
              <a:p>
                <a:pPr>
                  <a:defRPr b="1"/>
                </a:pPr>
                <a:endParaRPr lang="pl-PL"/>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Arkusz1!$A$44:$A$54</c:f>
              <c:strCache>
                <c:ptCount val="11"/>
                <c:pt idx="0">
                  <c:v>Indie</c:v>
                </c:pt>
                <c:pt idx="1">
                  <c:v>Inne kraje rozwijajace się</c:v>
                </c:pt>
                <c:pt idx="2">
                  <c:v>Bangladesz</c:v>
                </c:pt>
                <c:pt idx="3">
                  <c:v>Pakistan</c:v>
                </c:pt>
                <c:pt idx="4">
                  <c:v>Chiny</c:v>
                </c:pt>
                <c:pt idx="5">
                  <c:v>Nigeria</c:v>
                </c:pt>
                <c:pt idx="6">
                  <c:v>Etiopia</c:v>
                </c:pt>
                <c:pt idx="7">
                  <c:v>Indonezja</c:v>
                </c:pt>
                <c:pt idx="8">
                  <c:v>Demokratyczna Republika Konga</c:v>
                </c:pt>
                <c:pt idx="9">
                  <c:v>Filipiny</c:v>
                </c:pt>
                <c:pt idx="10">
                  <c:v>Wietnam</c:v>
                </c:pt>
              </c:strCache>
            </c:strRef>
          </c:cat>
          <c:val>
            <c:numRef>
              <c:f>Arkusz1!$B$44:$B$54</c:f>
              <c:numCache>
                <c:formatCode>0%</c:formatCode>
                <c:ptCount val="11"/>
                <c:pt idx="0">
                  <c:v>0.4</c:v>
                </c:pt>
                <c:pt idx="1">
                  <c:v>0.28000000000000008</c:v>
                </c:pt>
                <c:pt idx="2">
                  <c:v>5.0000000000000024E-2</c:v>
                </c:pt>
                <c:pt idx="3">
                  <c:v>5.0000000000000024E-2</c:v>
                </c:pt>
                <c:pt idx="4">
                  <c:v>5.0000000000000024E-2</c:v>
                </c:pt>
                <c:pt idx="5">
                  <c:v>4.0000000000000029E-2</c:v>
                </c:pt>
                <c:pt idx="6">
                  <c:v>4.0000000000000029E-2</c:v>
                </c:pt>
                <c:pt idx="7">
                  <c:v>4.0000000000000029E-2</c:v>
                </c:pt>
                <c:pt idx="8">
                  <c:v>2.0000000000000014E-2</c:v>
                </c:pt>
                <c:pt idx="9">
                  <c:v>2.0000000000000014E-2</c:v>
                </c:pt>
                <c:pt idx="10">
                  <c:v>1.0000000000000007E-2</c:v>
                </c:pt>
              </c:numCache>
            </c:numRef>
          </c:val>
          <c:extLst>
            <c:ext xmlns:c16="http://schemas.microsoft.com/office/drawing/2014/chart" uri="{C3380CC4-5D6E-409C-BE32-E72D297353CC}">
              <c16:uniqueId val="{00000000-D1B8-42F7-A0B5-A4FD8B69CFAC}"/>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028174212598434"/>
          <c:y val="6.4760238941043565E-3"/>
          <c:w val="0.28034325787401571"/>
          <c:h val="0.9935239761058956"/>
        </c:manualLayout>
      </c:layout>
      <c:overlay val="0"/>
    </c:legend>
    <c:plotVisOnly val="1"/>
    <c:dispBlanksAs val="zero"/>
    <c:showDLblsOverMax val="0"/>
  </c:chart>
  <c:spPr>
    <a:solidFill>
      <a:srgbClr val="BFD8E5"/>
    </a:solidFill>
    <a:ln w="9525" cap="flat" cmpd="sng" algn="ctr">
      <a:solidFill>
        <a:schemeClr val="dk1">
          <a:lumMod val="25000"/>
          <a:lumOff val="75000"/>
        </a:schemeClr>
      </a:solidFill>
      <a:round/>
    </a:ln>
    <a:effectLst/>
  </c:spPr>
  <c:txPr>
    <a:bodyPr/>
    <a:lstStyle/>
    <a:p>
      <a:pPr>
        <a:defRPr/>
      </a:pPr>
      <a:endParaRPr lang="pl-PL"/>
    </a:p>
  </c:txPr>
  <c:externalData r:id="rId1">
    <c:autoUpdate val="0"/>
  </c:externalData>
  <c:userShapes r:id="rId2"/>
</c:chartSpace>
</file>

<file path=ppt/diagrams/_rels/data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pn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F16024-CD51-41F7-B795-3A80431AF80D}" type="doc">
      <dgm:prSet loTypeId="urn:microsoft.com/office/officeart/2008/layout/CaptionedPictures" loCatId="picture" qsTypeId="urn:microsoft.com/office/officeart/2005/8/quickstyle/simple1" qsCatId="simple" csTypeId="urn:microsoft.com/office/officeart/2005/8/colors/accent1_2" csCatId="accent1" phldr="1"/>
      <dgm:spPr/>
      <dgm:t>
        <a:bodyPr/>
        <a:lstStyle/>
        <a:p>
          <a:endParaRPr lang="pl-PL"/>
        </a:p>
      </dgm:t>
    </dgm:pt>
    <dgm:pt modelId="{2FCC95BE-4670-47D8-B9F9-C7B6E2828649}">
      <dgm:prSet phldrT="[Tekst]" custT="1"/>
      <dgm:spPr/>
      <dgm: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2000" kern="1200" dirty="0">
              <a:latin typeface="Arial Unicode MS" pitchFamily="34" charset="-128"/>
              <a:ea typeface="Arial Unicode MS" pitchFamily="34" charset="-128"/>
              <a:cs typeface="Arial Unicode MS" pitchFamily="34" charset="-128"/>
            </a:rPr>
            <a:t>„</a:t>
          </a:r>
          <a:r>
            <a:rPr lang="pl-PL" sz="1800" b="1" kern="1200" dirty="0">
              <a:solidFill>
                <a:prstClr val="black">
                  <a:hueOff val="0"/>
                  <a:satOff val="0"/>
                  <a:lumOff val="0"/>
                  <a:alphaOff val="0"/>
                </a:prstClr>
              </a:solidFill>
              <a:latin typeface="Calibri"/>
              <a:ea typeface="+mn-ea"/>
              <a:cs typeface="+mn-cs"/>
            </a:rPr>
            <a:t>Wenus z </a:t>
          </a:r>
          <a:r>
            <a:rPr lang="pl-PL" sz="1800" b="1" kern="1200" dirty="0" err="1">
              <a:solidFill>
                <a:prstClr val="black">
                  <a:hueOff val="0"/>
                  <a:satOff val="0"/>
                  <a:lumOff val="0"/>
                  <a:alphaOff val="0"/>
                </a:prstClr>
              </a:solidFill>
              <a:latin typeface="Calibri"/>
              <a:ea typeface="+mn-ea"/>
              <a:cs typeface="+mn-cs"/>
            </a:rPr>
            <a:t>Willendorfu</a:t>
          </a:r>
          <a:r>
            <a:rPr lang="pl-PL" sz="1800" b="1" kern="1200" dirty="0">
              <a:solidFill>
                <a:prstClr val="black">
                  <a:hueOff val="0"/>
                  <a:satOff val="0"/>
                  <a:lumOff val="0"/>
                  <a:alphaOff val="0"/>
                </a:prstClr>
              </a:solidFill>
              <a:latin typeface="Calibri"/>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lang="pl-PL" sz="1800" kern="1200" dirty="0">
              <a:solidFill>
                <a:prstClr val="black">
                  <a:hueOff val="0"/>
                  <a:satOff val="0"/>
                  <a:lumOff val="0"/>
                  <a:alphaOff val="0"/>
                </a:prstClr>
              </a:solidFill>
              <a:latin typeface="Calibri"/>
              <a:ea typeface="+mn-ea"/>
              <a:cs typeface="+mn-cs"/>
            </a:rPr>
            <a:t>Pierwszy dowód otyłości: </a:t>
          </a:r>
          <a:br>
            <a:rPr lang="pl-PL" sz="1800" kern="1200" dirty="0">
              <a:solidFill>
                <a:prstClr val="black">
                  <a:hueOff val="0"/>
                  <a:satOff val="0"/>
                  <a:lumOff val="0"/>
                  <a:alphaOff val="0"/>
                </a:prstClr>
              </a:solidFill>
              <a:latin typeface="Calibri"/>
              <a:ea typeface="+mn-ea"/>
              <a:cs typeface="+mn-cs"/>
            </a:rPr>
          </a:br>
          <a:r>
            <a:rPr lang="pl-PL" sz="1800" kern="1200" dirty="0">
              <a:solidFill>
                <a:prstClr val="black">
                  <a:hueOff val="0"/>
                  <a:satOff val="0"/>
                  <a:lumOff val="0"/>
                  <a:alphaOff val="0"/>
                </a:prstClr>
              </a:solidFill>
              <a:latin typeface="Calibri"/>
              <a:ea typeface="+mn-ea"/>
              <a:cs typeface="+mn-cs"/>
            </a:rPr>
            <a:t>sprzed ok. 24 000 lat</a:t>
          </a:r>
        </a:p>
        <a:p>
          <a:pPr marL="0" lvl="0" algn="ctr" defTabSz="2889250">
            <a:lnSpc>
              <a:spcPct val="90000"/>
            </a:lnSpc>
            <a:spcBef>
              <a:spcPct val="0"/>
            </a:spcBef>
            <a:spcAft>
              <a:spcPct val="35000"/>
            </a:spcAft>
          </a:pPr>
          <a:endParaRPr lang="pl-PL" sz="900" kern="1200" dirty="0"/>
        </a:p>
      </dgm:t>
    </dgm:pt>
    <dgm:pt modelId="{42E505A7-3492-4C04-983B-5EBB4B988ED3}" type="parTrans" cxnId="{85F6997C-F9B3-47AD-BFF1-B287A67CD8F0}">
      <dgm:prSet/>
      <dgm:spPr/>
      <dgm:t>
        <a:bodyPr/>
        <a:lstStyle/>
        <a:p>
          <a:endParaRPr lang="pl-PL" sz="2000"/>
        </a:p>
      </dgm:t>
    </dgm:pt>
    <dgm:pt modelId="{BCF9205D-7F3E-4A6B-B1D0-490A3FBAD9B4}" type="sibTrans" cxnId="{85F6997C-F9B3-47AD-BFF1-B287A67CD8F0}">
      <dgm:prSet/>
      <dgm:spPr/>
      <dgm:t>
        <a:bodyPr/>
        <a:lstStyle/>
        <a:p>
          <a:endParaRPr lang="pl-PL" sz="2000"/>
        </a:p>
      </dgm:t>
    </dgm:pt>
    <dgm:pt modelId="{011D360A-6DAE-490C-A384-42AC0A61C957}">
      <dgm:prSet phldrT="[Tekst]"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800" b="1" kern="1200" dirty="0">
              <a:solidFill>
                <a:prstClr val="black">
                  <a:hueOff val="0"/>
                  <a:satOff val="0"/>
                  <a:lumOff val="0"/>
                  <a:alphaOff val="0"/>
                </a:prstClr>
              </a:solidFill>
              <a:latin typeface="Calibri"/>
              <a:ea typeface="+mn-ea"/>
              <a:cs typeface="+mn-cs"/>
            </a:rPr>
            <a:t>STAROŻYTNOŚĆ </a:t>
          </a:r>
          <a:br>
            <a:rPr lang="pl-PL" sz="1800" b="1" kern="1200" dirty="0">
              <a:solidFill>
                <a:prstClr val="black">
                  <a:hueOff val="0"/>
                  <a:satOff val="0"/>
                  <a:lumOff val="0"/>
                  <a:alphaOff val="0"/>
                </a:prstClr>
              </a:solidFill>
              <a:latin typeface="Calibri"/>
              <a:ea typeface="+mn-ea"/>
              <a:cs typeface="+mn-cs"/>
            </a:rPr>
          </a:br>
          <a:r>
            <a:rPr lang="pl-PL" sz="1800" b="1" kern="1200" dirty="0">
              <a:solidFill>
                <a:prstClr val="black">
                  <a:hueOff val="0"/>
                  <a:satOff val="0"/>
                  <a:lumOff val="0"/>
                  <a:alphaOff val="0"/>
                </a:prstClr>
              </a:solidFill>
              <a:latin typeface="Calibri"/>
              <a:ea typeface="+mn-ea"/>
              <a:cs typeface="+mn-cs"/>
            </a:rPr>
            <a:t>I WIEKI ŚREDNIE</a:t>
          </a:r>
        </a:p>
        <a:p>
          <a:pPr marL="0" marR="0" lvl="0" indent="0" algn="ctr" defTabSz="914400" eaLnBrk="1" fontAlgn="auto" latinLnBrk="0" hangingPunct="1">
            <a:lnSpc>
              <a:spcPct val="100000"/>
            </a:lnSpc>
            <a:spcBef>
              <a:spcPct val="0"/>
            </a:spcBef>
            <a:spcAft>
              <a:spcPts val="0"/>
            </a:spcAft>
            <a:buClrTx/>
            <a:buSzTx/>
            <a:buFontTx/>
            <a:buNone/>
            <a:tabLst/>
            <a:defRPr/>
          </a:pPr>
          <a:r>
            <a:rPr lang="pl-PL" sz="1800" kern="1200" dirty="0"/>
            <a:t>Nadmiar masy ciała </a:t>
          </a:r>
          <a:r>
            <a:rPr lang="pl-PL" sz="1800" kern="1200" dirty="0">
              <a:solidFill>
                <a:prstClr val="black">
                  <a:hueOff val="0"/>
                  <a:satOff val="0"/>
                  <a:lumOff val="0"/>
                  <a:alphaOff val="0"/>
                </a:prstClr>
              </a:solidFill>
              <a:latin typeface="Calibri"/>
              <a:ea typeface="+mn-ea"/>
              <a:cs typeface="+mn-cs"/>
            </a:rPr>
            <a:t> jako atut i symbol bogactwa oraz  wyższości </a:t>
          </a:r>
        </a:p>
        <a:p>
          <a:pPr marL="0" lvl="0" algn="ctr" defTabSz="488950">
            <a:lnSpc>
              <a:spcPct val="90000"/>
            </a:lnSpc>
            <a:spcBef>
              <a:spcPct val="0"/>
            </a:spcBef>
            <a:spcAft>
              <a:spcPct val="35000"/>
            </a:spcAft>
            <a:buNone/>
          </a:pPr>
          <a:endParaRPr lang="pl-PL" sz="900" kern="1200" dirty="0"/>
        </a:p>
      </dgm:t>
    </dgm:pt>
    <dgm:pt modelId="{C5D11AA5-99D4-4C79-B33A-0FC6465B7452}" type="parTrans" cxnId="{B3E54B92-5155-4E79-B0E6-A9F6D01B2580}">
      <dgm:prSet/>
      <dgm:spPr/>
      <dgm:t>
        <a:bodyPr/>
        <a:lstStyle/>
        <a:p>
          <a:endParaRPr lang="pl-PL" sz="2000"/>
        </a:p>
      </dgm:t>
    </dgm:pt>
    <dgm:pt modelId="{6771A810-181B-4292-AD6E-0EB03BA0751F}" type="sibTrans" cxnId="{B3E54B92-5155-4E79-B0E6-A9F6D01B2580}">
      <dgm:prSet/>
      <dgm:spPr/>
      <dgm:t>
        <a:bodyPr/>
        <a:lstStyle/>
        <a:p>
          <a:endParaRPr lang="pl-PL" sz="2000"/>
        </a:p>
      </dgm:t>
    </dgm:pt>
    <dgm:pt modelId="{679B16D0-7977-4F7A-ADA3-6341C1F8A115}">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800" b="1" dirty="0"/>
            <a:t>RENESANS</a:t>
          </a:r>
          <a:endParaRPr lang="pl-PL" sz="1400" b="1" dirty="0"/>
        </a:p>
        <a:p>
          <a:pPr marL="0" marR="0" lvl="0" indent="0" defTabSz="914400" eaLnBrk="1" fontAlgn="auto" latinLnBrk="0" hangingPunct="1">
            <a:lnSpc>
              <a:spcPct val="100000"/>
            </a:lnSpc>
            <a:spcBef>
              <a:spcPts val="0"/>
            </a:spcBef>
            <a:spcAft>
              <a:spcPts val="0"/>
            </a:spcAft>
            <a:buClrTx/>
            <a:buSzTx/>
            <a:buFontTx/>
            <a:buNone/>
            <a:tabLst/>
            <a:defRPr/>
          </a:pPr>
          <a:r>
            <a:rPr lang="pl-PL" sz="1800" dirty="0"/>
            <a:t>Nadmiar masy ciała – problemem medycznym</a:t>
          </a:r>
          <a:br>
            <a:rPr lang="pl-PL" sz="1800" dirty="0"/>
          </a:br>
          <a:r>
            <a:rPr lang="pl-PL" sz="1800" dirty="0"/>
            <a:t>Pierwsze powiązania otyłości z </a:t>
          </a:r>
          <a:br>
            <a:rPr lang="pl-PL" sz="1800" dirty="0"/>
          </a:br>
          <a:r>
            <a:rPr lang="pl-PL" sz="1800" dirty="0"/>
            <a:t>innymi chorobami </a:t>
          </a:r>
        </a:p>
      </dgm:t>
    </dgm:pt>
    <dgm:pt modelId="{E83547B7-E931-48F2-80CA-1A37CACDB7CD}" type="parTrans" cxnId="{21D77AF5-5E62-4DDC-B7F9-FB1139B90470}">
      <dgm:prSet/>
      <dgm:spPr/>
      <dgm:t>
        <a:bodyPr/>
        <a:lstStyle/>
        <a:p>
          <a:endParaRPr lang="pl-PL" sz="2000"/>
        </a:p>
      </dgm:t>
    </dgm:pt>
    <dgm:pt modelId="{DC0D6359-0FA1-4DB5-B85F-58D9FFE4153C}" type="sibTrans" cxnId="{21D77AF5-5E62-4DDC-B7F9-FB1139B90470}">
      <dgm:prSet/>
      <dgm:spPr/>
      <dgm:t>
        <a:bodyPr/>
        <a:lstStyle/>
        <a:p>
          <a:endParaRPr lang="pl-PL" sz="2000"/>
        </a:p>
      </dgm:t>
    </dgm:pt>
    <dgm:pt modelId="{E605BB7B-BFA1-4B6C-AEE4-FD4EDEA73F7A}">
      <dgm:prSet custT="1"/>
      <dgm:spPr/>
      <dgm:t>
        <a:bodyPr/>
        <a:lstStyle/>
        <a:p>
          <a:r>
            <a:rPr lang="pl-PL" sz="1800" b="1" dirty="0"/>
            <a:t>BAROK</a:t>
          </a:r>
        </a:p>
        <a:p>
          <a:r>
            <a:rPr lang="pl-PL" sz="1800" dirty="0"/>
            <a:t>Kult otyłości, symbol piękna </a:t>
          </a:r>
        </a:p>
      </dgm:t>
    </dgm:pt>
    <dgm:pt modelId="{212DCD2F-7AEF-4852-81AA-09500555445B}" type="parTrans" cxnId="{91FF2F44-73AB-4DE5-ACFC-4472F060EC62}">
      <dgm:prSet/>
      <dgm:spPr/>
      <dgm:t>
        <a:bodyPr/>
        <a:lstStyle/>
        <a:p>
          <a:endParaRPr lang="pl-PL" sz="2000"/>
        </a:p>
      </dgm:t>
    </dgm:pt>
    <dgm:pt modelId="{D68B840E-7730-4F9B-A23A-77571A02A4D3}" type="sibTrans" cxnId="{91FF2F44-73AB-4DE5-ACFC-4472F060EC62}">
      <dgm:prSet/>
      <dgm:spPr/>
      <dgm:t>
        <a:bodyPr/>
        <a:lstStyle/>
        <a:p>
          <a:endParaRPr lang="pl-PL" sz="2000"/>
        </a:p>
      </dgm:t>
    </dgm:pt>
    <dgm:pt modelId="{578FC47C-1DA4-4497-9229-41FF46A5D2CD}" type="pres">
      <dgm:prSet presAssocID="{F8F16024-CD51-41F7-B795-3A80431AF80D}" presName="Name0" presStyleCnt="0">
        <dgm:presLayoutVars>
          <dgm:chMax/>
          <dgm:chPref/>
          <dgm:dir/>
        </dgm:presLayoutVars>
      </dgm:prSet>
      <dgm:spPr/>
    </dgm:pt>
    <dgm:pt modelId="{D8734FE5-32C7-4A26-B18B-8FA2EA1B0730}" type="pres">
      <dgm:prSet presAssocID="{2FCC95BE-4670-47D8-B9F9-C7B6E2828649}" presName="composite" presStyleCnt="0">
        <dgm:presLayoutVars>
          <dgm:chMax val="1"/>
          <dgm:chPref val="1"/>
        </dgm:presLayoutVars>
      </dgm:prSet>
      <dgm:spPr/>
    </dgm:pt>
    <dgm:pt modelId="{BB1E0945-3699-4EC9-B8FC-F31095E2837A}" type="pres">
      <dgm:prSet presAssocID="{2FCC95BE-4670-47D8-B9F9-C7B6E2828649}" presName="Accent" presStyleLbl="trAlignAcc1" presStyleIdx="0" presStyleCnt="4" custScaleY="138971">
        <dgm:presLayoutVars>
          <dgm:chMax val="0"/>
          <dgm:chPref val="0"/>
        </dgm:presLayoutVars>
      </dgm:prSet>
      <dgm:spPr/>
    </dgm:pt>
    <dgm:pt modelId="{75470B9C-308E-45CE-B1AE-7C18F035FA95}" type="pres">
      <dgm:prSet presAssocID="{2FCC95BE-4670-47D8-B9F9-C7B6E2828649}" presName="Image" presStyleLbl="alignImgPlace1" presStyleIdx="0" presStyleCnt="4" custLinFactNeighborX="480" custLinFactNeighborY="-27149">
        <dgm:presLayoutVars>
          <dgm:chMax val="0"/>
          <dgm:chPref val="0"/>
        </dgm:presLayoutVars>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9C69ED60-B173-406C-BBC1-4B896B5AC13B}" type="pres">
      <dgm:prSet presAssocID="{2FCC95BE-4670-47D8-B9F9-C7B6E2828649}" presName="ChildComposite" presStyleCnt="0"/>
      <dgm:spPr/>
    </dgm:pt>
    <dgm:pt modelId="{1C17ED62-8563-41A9-B943-869FA9303BA5}" type="pres">
      <dgm:prSet presAssocID="{2FCC95BE-4670-47D8-B9F9-C7B6E2828649}" presName="Child" presStyleLbl="node1" presStyleIdx="0" presStyleCnt="0">
        <dgm:presLayoutVars>
          <dgm:chMax val="0"/>
          <dgm:chPref val="0"/>
          <dgm:bulletEnabled val="1"/>
        </dgm:presLayoutVars>
      </dgm:prSet>
      <dgm:spPr/>
    </dgm:pt>
    <dgm:pt modelId="{FCCA93B9-0AE7-49E8-9FD3-54FF231E6A5B}" type="pres">
      <dgm:prSet presAssocID="{2FCC95BE-4670-47D8-B9F9-C7B6E2828649}" presName="Parent" presStyleLbl="revTx" presStyleIdx="0" presStyleCnt="4">
        <dgm:presLayoutVars>
          <dgm:chMax val="1"/>
          <dgm:chPref val="0"/>
          <dgm:bulletEnabled val="1"/>
        </dgm:presLayoutVars>
      </dgm:prSet>
      <dgm:spPr/>
    </dgm:pt>
    <dgm:pt modelId="{C299708E-3B85-4256-94FD-28AB9A18FD4E}" type="pres">
      <dgm:prSet presAssocID="{BCF9205D-7F3E-4A6B-B1D0-490A3FBAD9B4}" presName="sibTrans" presStyleCnt="0"/>
      <dgm:spPr/>
    </dgm:pt>
    <dgm:pt modelId="{E279BD9E-1D80-4C7E-8F2F-B9E3BA05487E}" type="pres">
      <dgm:prSet presAssocID="{011D360A-6DAE-490C-A384-42AC0A61C957}" presName="composite" presStyleCnt="0">
        <dgm:presLayoutVars>
          <dgm:chMax val="1"/>
          <dgm:chPref val="1"/>
        </dgm:presLayoutVars>
      </dgm:prSet>
      <dgm:spPr/>
    </dgm:pt>
    <dgm:pt modelId="{8B64A176-EFCE-4118-BA8C-CB5FD7E1D21C}" type="pres">
      <dgm:prSet presAssocID="{011D360A-6DAE-490C-A384-42AC0A61C957}" presName="Accent" presStyleLbl="trAlignAcc1" presStyleIdx="1" presStyleCnt="4" custScaleY="140441">
        <dgm:presLayoutVars>
          <dgm:chMax val="0"/>
          <dgm:chPref val="0"/>
        </dgm:presLayoutVars>
      </dgm:prSet>
      <dgm:spPr/>
    </dgm:pt>
    <dgm:pt modelId="{383F1597-4882-46E6-BD6C-4A9DA989B83E}" type="pres">
      <dgm:prSet presAssocID="{011D360A-6DAE-490C-A384-42AC0A61C957}" presName="Image" presStyleLbl="alignImgPlace1" presStyleIdx="1" presStyleCnt="4" custLinFactNeighborX="1922" custLinFactNeighborY="-26583">
        <dgm:presLayoutVars>
          <dgm:chMax val="0"/>
          <dgm:chPref val="0"/>
        </dgm:presLayoutVars>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2A8C81B7-D945-490E-84EF-2B293251CFB5}" type="pres">
      <dgm:prSet presAssocID="{011D360A-6DAE-490C-A384-42AC0A61C957}" presName="ChildComposite" presStyleCnt="0"/>
      <dgm:spPr/>
    </dgm:pt>
    <dgm:pt modelId="{010DB945-15F3-4D3C-A7CA-1FDBC82EE4ED}" type="pres">
      <dgm:prSet presAssocID="{011D360A-6DAE-490C-A384-42AC0A61C957}" presName="Child" presStyleLbl="node1" presStyleIdx="0" presStyleCnt="0">
        <dgm:presLayoutVars>
          <dgm:chMax val="0"/>
          <dgm:chPref val="0"/>
          <dgm:bulletEnabled val="1"/>
        </dgm:presLayoutVars>
      </dgm:prSet>
      <dgm:spPr/>
    </dgm:pt>
    <dgm:pt modelId="{1C6AAD9B-BDE0-4761-9F8F-FAC6DDE41171}" type="pres">
      <dgm:prSet presAssocID="{011D360A-6DAE-490C-A384-42AC0A61C957}" presName="Parent" presStyleLbl="revTx" presStyleIdx="1" presStyleCnt="4">
        <dgm:presLayoutVars>
          <dgm:chMax val="1"/>
          <dgm:chPref val="0"/>
          <dgm:bulletEnabled val="1"/>
        </dgm:presLayoutVars>
      </dgm:prSet>
      <dgm:spPr/>
    </dgm:pt>
    <dgm:pt modelId="{1C4E42D0-0A92-4714-AEE3-3E1544F66421}" type="pres">
      <dgm:prSet presAssocID="{6771A810-181B-4292-AD6E-0EB03BA0751F}" presName="sibTrans" presStyleCnt="0"/>
      <dgm:spPr/>
    </dgm:pt>
    <dgm:pt modelId="{A939D98B-A35D-48D4-A3D6-AFA627EA132F}" type="pres">
      <dgm:prSet presAssocID="{679B16D0-7977-4F7A-ADA3-6341C1F8A115}" presName="composite" presStyleCnt="0">
        <dgm:presLayoutVars>
          <dgm:chMax val="1"/>
          <dgm:chPref val="1"/>
        </dgm:presLayoutVars>
      </dgm:prSet>
      <dgm:spPr/>
    </dgm:pt>
    <dgm:pt modelId="{67E6D8C8-29CB-4355-B2AC-B60EC8F90435}" type="pres">
      <dgm:prSet presAssocID="{679B16D0-7977-4F7A-ADA3-6341C1F8A115}" presName="Accent" presStyleLbl="trAlignAcc1" presStyleIdx="2" presStyleCnt="4" custScaleY="140889">
        <dgm:presLayoutVars>
          <dgm:chMax val="0"/>
          <dgm:chPref val="0"/>
        </dgm:presLayoutVars>
      </dgm:prSet>
      <dgm:spPr/>
    </dgm:pt>
    <dgm:pt modelId="{76B888DC-2215-4568-927B-B67A68604D56}" type="pres">
      <dgm:prSet presAssocID="{679B16D0-7977-4F7A-ADA3-6341C1F8A115}" presName="Image" presStyleLbl="alignImgPlace1" presStyleIdx="2" presStyleCnt="4" custLinFactNeighborX="1442" custLinFactNeighborY="-26584">
        <dgm:presLayoutVars>
          <dgm:chMax val="0"/>
          <dgm:chPref val="0"/>
        </dgm:presLayoutVars>
      </dgm:prSet>
      <dgm:spPr>
        <a:blipFill>
          <a:blip xmlns:r="http://schemas.openxmlformats.org/officeDocument/2006/relationships" r:embed="rId3"/>
          <a:srcRect/>
          <a:stretch>
            <a:fillRect t="-6000" b="-6000"/>
          </a:stretch>
        </a:blipFill>
      </dgm:spPr>
    </dgm:pt>
    <dgm:pt modelId="{A30814DC-B7BA-4E41-9904-FEA142FFEC98}" type="pres">
      <dgm:prSet presAssocID="{679B16D0-7977-4F7A-ADA3-6341C1F8A115}" presName="ChildComposite" presStyleCnt="0"/>
      <dgm:spPr/>
    </dgm:pt>
    <dgm:pt modelId="{447DBB7B-1500-4EB4-B691-2787CAF5D39A}" type="pres">
      <dgm:prSet presAssocID="{679B16D0-7977-4F7A-ADA3-6341C1F8A115}" presName="Child" presStyleLbl="node1" presStyleIdx="0" presStyleCnt="0">
        <dgm:presLayoutVars>
          <dgm:chMax val="0"/>
          <dgm:chPref val="0"/>
          <dgm:bulletEnabled val="1"/>
        </dgm:presLayoutVars>
      </dgm:prSet>
      <dgm:spPr/>
    </dgm:pt>
    <dgm:pt modelId="{7FC1932F-3438-44BD-B833-43B856B4CD48}" type="pres">
      <dgm:prSet presAssocID="{679B16D0-7977-4F7A-ADA3-6341C1F8A115}" presName="Parent" presStyleLbl="revTx" presStyleIdx="2" presStyleCnt="4">
        <dgm:presLayoutVars>
          <dgm:chMax val="1"/>
          <dgm:chPref val="0"/>
          <dgm:bulletEnabled val="1"/>
        </dgm:presLayoutVars>
      </dgm:prSet>
      <dgm:spPr/>
    </dgm:pt>
    <dgm:pt modelId="{639491CC-E94F-44E4-B685-3D268DD2F7FA}" type="pres">
      <dgm:prSet presAssocID="{DC0D6359-0FA1-4DB5-B85F-58D9FFE4153C}" presName="sibTrans" presStyleCnt="0"/>
      <dgm:spPr/>
    </dgm:pt>
    <dgm:pt modelId="{9554B544-F4E7-41C2-999D-BE6CD3BC97FF}" type="pres">
      <dgm:prSet presAssocID="{E605BB7B-BFA1-4B6C-AEE4-FD4EDEA73F7A}" presName="composite" presStyleCnt="0">
        <dgm:presLayoutVars>
          <dgm:chMax val="1"/>
          <dgm:chPref val="1"/>
        </dgm:presLayoutVars>
      </dgm:prSet>
      <dgm:spPr/>
    </dgm:pt>
    <dgm:pt modelId="{A4ACD434-3CC4-464A-AE71-FB5F86082BCA}" type="pres">
      <dgm:prSet presAssocID="{E605BB7B-BFA1-4B6C-AEE4-FD4EDEA73F7A}" presName="Accent" presStyleLbl="trAlignAcc1" presStyleIdx="3" presStyleCnt="4" custScaleY="140441">
        <dgm:presLayoutVars>
          <dgm:chMax val="0"/>
          <dgm:chPref val="0"/>
        </dgm:presLayoutVars>
      </dgm:prSet>
      <dgm:spPr/>
    </dgm:pt>
    <dgm:pt modelId="{3EBF930C-FE3A-4A05-B690-CC1A6E357111}" type="pres">
      <dgm:prSet presAssocID="{E605BB7B-BFA1-4B6C-AEE4-FD4EDEA73F7A}" presName="Image" presStyleLbl="alignImgPlace1" presStyleIdx="3" presStyleCnt="4" custLinFactNeighborX="2403" custLinFactNeighborY="-23756">
        <dgm:presLayoutVars>
          <dgm:chMax val="0"/>
          <dgm:chPref val="0"/>
        </dgm:presLayoutVars>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l="-1000" r="-1000"/>
          </a:stretch>
        </a:blipFill>
      </dgm:spPr>
    </dgm:pt>
    <dgm:pt modelId="{5AB09D02-FD37-48A2-9E25-32A41DC79B3F}" type="pres">
      <dgm:prSet presAssocID="{E605BB7B-BFA1-4B6C-AEE4-FD4EDEA73F7A}" presName="ChildComposite" presStyleCnt="0"/>
      <dgm:spPr/>
    </dgm:pt>
    <dgm:pt modelId="{FE6AEF33-388F-4157-8A79-2422FFB2F343}" type="pres">
      <dgm:prSet presAssocID="{E605BB7B-BFA1-4B6C-AEE4-FD4EDEA73F7A}" presName="Child" presStyleLbl="node1" presStyleIdx="0" presStyleCnt="0">
        <dgm:presLayoutVars>
          <dgm:chMax val="0"/>
          <dgm:chPref val="0"/>
          <dgm:bulletEnabled val="1"/>
        </dgm:presLayoutVars>
      </dgm:prSet>
      <dgm:spPr/>
    </dgm:pt>
    <dgm:pt modelId="{A3D9B7C3-9E29-4D75-9075-81C856DDB558}" type="pres">
      <dgm:prSet presAssocID="{E605BB7B-BFA1-4B6C-AEE4-FD4EDEA73F7A}" presName="Parent" presStyleLbl="revTx" presStyleIdx="3" presStyleCnt="4">
        <dgm:presLayoutVars>
          <dgm:chMax val="1"/>
          <dgm:chPref val="0"/>
          <dgm:bulletEnabled val="1"/>
        </dgm:presLayoutVars>
      </dgm:prSet>
      <dgm:spPr/>
    </dgm:pt>
  </dgm:ptLst>
  <dgm:cxnLst>
    <dgm:cxn modelId="{91FF2F44-73AB-4DE5-ACFC-4472F060EC62}" srcId="{F8F16024-CD51-41F7-B795-3A80431AF80D}" destId="{E605BB7B-BFA1-4B6C-AEE4-FD4EDEA73F7A}" srcOrd="3" destOrd="0" parTransId="{212DCD2F-7AEF-4852-81AA-09500555445B}" sibTransId="{D68B840E-7730-4F9B-A23A-77571A02A4D3}"/>
    <dgm:cxn modelId="{E5F4064A-3AE8-4F93-8013-A109EE309B07}" type="presOf" srcId="{2FCC95BE-4670-47D8-B9F9-C7B6E2828649}" destId="{FCCA93B9-0AE7-49E8-9FD3-54FF231E6A5B}" srcOrd="0" destOrd="0" presId="urn:microsoft.com/office/officeart/2008/layout/CaptionedPictures"/>
    <dgm:cxn modelId="{4EB3DD6E-2637-4334-BBEB-18508F30B3FE}" type="presOf" srcId="{F8F16024-CD51-41F7-B795-3A80431AF80D}" destId="{578FC47C-1DA4-4497-9229-41FF46A5D2CD}" srcOrd="0" destOrd="0" presId="urn:microsoft.com/office/officeart/2008/layout/CaptionedPictures"/>
    <dgm:cxn modelId="{C599A575-1B77-4A74-AED1-27213BED7A24}" type="presOf" srcId="{679B16D0-7977-4F7A-ADA3-6341C1F8A115}" destId="{7FC1932F-3438-44BD-B833-43B856B4CD48}" srcOrd="0" destOrd="0" presId="urn:microsoft.com/office/officeart/2008/layout/CaptionedPictures"/>
    <dgm:cxn modelId="{85F6997C-F9B3-47AD-BFF1-B287A67CD8F0}" srcId="{F8F16024-CD51-41F7-B795-3A80431AF80D}" destId="{2FCC95BE-4670-47D8-B9F9-C7B6E2828649}" srcOrd="0" destOrd="0" parTransId="{42E505A7-3492-4C04-983B-5EBB4B988ED3}" sibTransId="{BCF9205D-7F3E-4A6B-B1D0-490A3FBAD9B4}"/>
    <dgm:cxn modelId="{B3E54B92-5155-4E79-B0E6-A9F6D01B2580}" srcId="{F8F16024-CD51-41F7-B795-3A80431AF80D}" destId="{011D360A-6DAE-490C-A384-42AC0A61C957}" srcOrd="1" destOrd="0" parTransId="{C5D11AA5-99D4-4C79-B33A-0FC6465B7452}" sibTransId="{6771A810-181B-4292-AD6E-0EB03BA0751F}"/>
    <dgm:cxn modelId="{AD008FE7-2D52-46A2-B0E3-951B241C295A}" type="presOf" srcId="{011D360A-6DAE-490C-A384-42AC0A61C957}" destId="{1C6AAD9B-BDE0-4761-9F8F-FAC6DDE41171}" srcOrd="0" destOrd="0" presId="urn:microsoft.com/office/officeart/2008/layout/CaptionedPictures"/>
    <dgm:cxn modelId="{21D77AF5-5E62-4DDC-B7F9-FB1139B90470}" srcId="{F8F16024-CD51-41F7-B795-3A80431AF80D}" destId="{679B16D0-7977-4F7A-ADA3-6341C1F8A115}" srcOrd="2" destOrd="0" parTransId="{E83547B7-E931-48F2-80CA-1A37CACDB7CD}" sibTransId="{DC0D6359-0FA1-4DB5-B85F-58D9FFE4153C}"/>
    <dgm:cxn modelId="{95D879FE-A1DA-4E7B-A848-DC2FBD205FD1}" type="presOf" srcId="{E605BB7B-BFA1-4B6C-AEE4-FD4EDEA73F7A}" destId="{A3D9B7C3-9E29-4D75-9075-81C856DDB558}" srcOrd="0" destOrd="0" presId="urn:microsoft.com/office/officeart/2008/layout/CaptionedPictures"/>
    <dgm:cxn modelId="{6E1105D8-392D-44E1-8934-9643B1E01634}" type="presParOf" srcId="{578FC47C-1DA4-4497-9229-41FF46A5D2CD}" destId="{D8734FE5-32C7-4A26-B18B-8FA2EA1B0730}" srcOrd="0" destOrd="0" presId="urn:microsoft.com/office/officeart/2008/layout/CaptionedPictures"/>
    <dgm:cxn modelId="{2AE3B679-CFF6-4E3C-B890-05C2C718134A}" type="presParOf" srcId="{D8734FE5-32C7-4A26-B18B-8FA2EA1B0730}" destId="{BB1E0945-3699-4EC9-B8FC-F31095E2837A}" srcOrd="0" destOrd="0" presId="urn:microsoft.com/office/officeart/2008/layout/CaptionedPictures"/>
    <dgm:cxn modelId="{2810C93D-DA7B-41F9-94BC-086C45C5BDFA}" type="presParOf" srcId="{D8734FE5-32C7-4A26-B18B-8FA2EA1B0730}" destId="{75470B9C-308E-45CE-B1AE-7C18F035FA95}" srcOrd="1" destOrd="0" presId="urn:microsoft.com/office/officeart/2008/layout/CaptionedPictures"/>
    <dgm:cxn modelId="{93D48983-99BD-4984-8559-016A99A79C3A}" type="presParOf" srcId="{D8734FE5-32C7-4A26-B18B-8FA2EA1B0730}" destId="{9C69ED60-B173-406C-BBC1-4B896B5AC13B}" srcOrd="2" destOrd="0" presId="urn:microsoft.com/office/officeart/2008/layout/CaptionedPictures"/>
    <dgm:cxn modelId="{65357369-5A0D-4CC9-AF90-E69FA5580B81}" type="presParOf" srcId="{9C69ED60-B173-406C-BBC1-4B896B5AC13B}" destId="{1C17ED62-8563-41A9-B943-869FA9303BA5}" srcOrd="0" destOrd="0" presId="urn:microsoft.com/office/officeart/2008/layout/CaptionedPictures"/>
    <dgm:cxn modelId="{D8ED9D1E-9592-4631-8CBE-2978CD4238BB}" type="presParOf" srcId="{9C69ED60-B173-406C-BBC1-4B896B5AC13B}" destId="{FCCA93B9-0AE7-49E8-9FD3-54FF231E6A5B}" srcOrd="1" destOrd="0" presId="urn:microsoft.com/office/officeart/2008/layout/CaptionedPictures"/>
    <dgm:cxn modelId="{675F003F-82B6-4281-B04F-8485308FF964}" type="presParOf" srcId="{578FC47C-1DA4-4497-9229-41FF46A5D2CD}" destId="{C299708E-3B85-4256-94FD-28AB9A18FD4E}" srcOrd="1" destOrd="0" presId="urn:microsoft.com/office/officeart/2008/layout/CaptionedPictures"/>
    <dgm:cxn modelId="{7963AD3D-3E46-4C44-B476-68F4D8193644}" type="presParOf" srcId="{578FC47C-1DA4-4497-9229-41FF46A5D2CD}" destId="{E279BD9E-1D80-4C7E-8F2F-B9E3BA05487E}" srcOrd="2" destOrd="0" presId="urn:microsoft.com/office/officeart/2008/layout/CaptionedPictures"/>
    <dgm:cxn modelId="{D8EDAD33-B245-462F-BC5A-3F4380F0EAB5}" type="presParOf" srcId="{E279BD9E-1D80-4C7E-8F2F-B9E3BA05487E}" destId="{8B64A176-EFCE-4118-BA8C-CB5FD7E1D21C}" srcOrd="0" destOrd="0" presId="urn:microsoft.com/office/officeart/2008/layout/CaptionedPictures"/>
    <dgm:cxn modelId="{611B9C05-45A4-401D-A2A7-F12A17C76C4D}" type="presParOf" srcId="{E279BD9E-1D80-4C7E-8F2F-B9E3BA05487E}" destId="{383F1597-4882-46E6-BD6C-4A9DA989B83E}" srcOrd="1" destOrd="0" presId="urn:microsoft.com/office/officeart/2008/layout/CaptionedPictures"/>
    <dgm:cxn modelId="{416A4F02-AD0B-4C6F-AD16-518E26D69206}" type="presParOf" srcId="{E279BD9E-1D80-4C7E-8F2F-B9E3BA05487E}" destId="{2A8C81B7-D945-490E-84EF-2B293251CFB5}" srcOrd="2" destOrd="0" presId="urn:microsoft.com/office/officeart/2008/layout/CaptionedPictures"/>
    <dgm:cxn modelId="{A3360A2F-057E-4371-A01B-8D0FD3EEB6C9}" type="presParOf" srcId="{2A8C81B7-D945-490E-84EF-2B293251CFB5}" destId="{010DB945-15F3-4D3C-A7CA-1FDBC82EE4ED}" srcOrd="0" destOrd="0" presId="urn:microsoft.com/office/officeart/2008/layout/CaptionedPictures"/>
    <dgm:cxn modelId="{7FC55D60-97AA-4DF2-B1E1-408409FB72CB}" type="presParOf" srcId="{2A8C81B7-D945-490E-84EF-2B293251CFB5}" destId="{1C6AAD9B-BDE0-4761-9F8F-FAC6DDE41171}" srcOrd="1" destOrd="0" presId="urn:microsoft.com/office/officeart/2008/layout/CaptionedPictures"/>
    <dgm:cxn modelId="{6381B4DE-32D8-4788-8E02-6ECB2DDD03B5}" type="presParOf" srcId="{578FC47C-1DA4-4497-9229-41FF46A5D2CD}" destId="{1C4E42D0-0A92-4714-AEE3-3E1544F66421}" srcOrd="3" destOrd="0" presId="urn:microsoft.com/office/officeart/2008/layout/CaptionedPictures"/>
    <dgm:cxn modelId="{2CBC6B94-4247-4B55-AEB7-41205349C2BF}" type="presParOf" srcId="{578FC47C-1DA4-4497-9229-41FF46A5D2CD}" destId="{A939D98B-A35D-48D4-A3D6-AFA627EA132F}" srcOrd="4" destOrd="0" presId="urn:microsoft.com/office/officeart/2008/layout/CaptionedPictures"/>
    <dgm:cxn modelId="{25818210-40C6-4F86-8292-332A8314E0FE}" type="presParOf" srcId="{A939D98B-A35D-48D4-A3D6-AFA627EA132F}" destId="{67E6D8C8-29CB-4355-B2AC-B60EC8F90435}" srcOrd="0" destOrd="0" presId="urn:microsoft.com/office/officeart/2008/layout/CaptionedPictures"/>
    <dgm:cxn modelId="{75A6DAF1-EF79-4F18-BF85-55ABE3EF56FB}" type="presParOf" srcId="{A939D98B-A35D-48D4-A3D6-AFA627EA132F}" destId="{76B888DC-2215-4568-927B-B67A68604D56}" srcOrd="1" destOrd="0" presId="urn:microsoft.com/office/officeart/2008/layout/CaptionedPictures"/>
    <dgm:cxn modelId="{64268908-FA23-4A02-8FB7-A62C674EF0DF}" type="presParOf" srcId="{A939D98B-A35D-48D4-A3D6-AFA627EA132F}" destId="{A30814DC-B7BA-4E41-9904-FEA142FFEC98}" srcOrd="2" destOrd="0" presId="urn:microsoft.com/office/officeart/2008/layout/CaptionedPictures"/>
    <dgm:cxn modelId="{0A4F7D3A-B1BA-4C33-8D46-A6C4BD48F12A}" type="presParOf" srcId="{A30814DC-B7BA-4E41-9904-FEA142FFEC98}" destId="{447DBB7B-1500-4EB4-B691-2787CAF5D39A}" srcOrd="0" destOrd="0" presId="urn:microsoft.com/office/officeart/2008/layout/CaptionedPictures"/>
    <dgm:cxn modelId="{FEE8F7FA-B75C-4DCE-BE72-A574F966C570}" type="presParOf" srcId="{A30814DC-B7BA-4E41-9904-FEA142FFEC98}" destId="{7FC1932F-3438-44BD-B833-43B856B4CD48}" srcOrd="1" destOrd="0" presId="urn:microsoft.com/office/officeart/2008/layout/CaptionedPictures"/>
    <dgm:cxn modelId="{79C2905F-885C-418B-A3F5-94FE6A35B5A1}" type="presParOf" srcId="{578FC47C-1DA4-4497-9229-41FF46A5D2CD}" destId="{639491CC-E94F-44E4-B685-3D268DD2F7FA}" srcOrd="5" destOrd="0" presId="urn:microsoft.com/office/officeart/2008/layout/CaptionedPictures"/>
    <dgm:cxn modelId="{6E28932C-E2F7-4D4A-BD80-A75B5323B4BD}" type="presParOf" srcId="{578FC47C-1DA4-4497-9229-41FF46A5D2CD}" destId="{9554B544-F4E7-41C2-999D-BE6CD3BC97FF}" srcOrd="6" destOrd="0" presId="urn:microsoft.com/office/officeart/2008/layout/CaptionedPictures"/>
    <dgm:cxn modelId="{77AF02CB-F98D-4AF1-BE7E-4C751D22A377}" type="presParOf" srcId="{9554B544-F4E7-41C2-999D-BE6CD3BC97FF}" destId="{A4ACD434-3CC4-464A-AE71-FB5F86082BCA}" srcOrd="0" destOrd="0" presId="urn:microsoft.com/office/officeart/2008/layout/CaptionedPictures"/>
    <dgm:cxn modelId="{C258CBDF-A354-4423-AA8A-7E051E432C85}" type="presParOf" srcId="{9554B544-F4E7-41C2-999D-BE6CD3BC97FF}" destId="{3EBF930C-FE3A-4A05-B690-CC1A6E357111}" srcOrd="1" destOrd="0" presId="urn:microsoft.com/office/officeart/2008/layout/CaptionedPictures"/>
    <dgm:cxn modelId="{CA576B1C-E3E3-4693-B786-B9BE2FFD0373}" type="presParOf" srcId="{9554B544-F4E7-41C2-999D-BE6CD3BC97FF}" destId="{5AB09D02-FD37-48A2-9E25-32A41DC79B3F}" srcOrd="2" destOrd="0" presId="urn:microsoft.com/office/officeart/2008/layout/CaptionedPictures"/>
    <dgm:cxn modelId="{C043B528-DFF6-4A4A-A0AA-C3BA2422AC3D}" type="presParOf" srcId="{5AB09D02-FD37-48A2-9E25-32A41DC79B3F}" destId="{FE6AEF33-388F-4157-8A79-2422FFB2F343}" srcOrd="0" destOrd="0" presId="urn:microsoft.com/office/officeart/2008/layout/CaptionedPictures"/>
    <dgm:cxn modelId="{378EE85E-B9A3-4B63-8427-51038A5408C5}" type="presParOf" srcId="{5AB09D02-FD37-48A2-9E25-32A41DC79B3F}" destId="{A3D9B7C3-9E29-4D75-9075-81C856DDB558}"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A3C9C0-B384-470E-92F0-E7DF03CD7CDD}" type="doc">
      <dgm:prSet loTypeId="urn:microsoft.com/office/officeart/2005/8/layout/venn3" loCatId="relationship" qsTypeId="urn:microsoft.com/office/officeart/2005/8/quickstyle/3d3" qsCatId="3D" csTypeId="urn:microsoft.com/office/officeart/2005/8/colors/accent6_3" csCatId="accent6" phldr="1"/>
      <dgm:spPr/>
    </dgm:pt>
    <dgm:pt modelId="{1D23016F-759A-4FBD-943E-1478D8CC0F37}">
      <dgm:prSet phldrT="[Tekst]"/>
      <dgm:spPr/>
      <dgm:t>
        <a:bodyPr/>
        <a:lstStyle/>
        <a:p>
          <a:r>
            <a:rPr lang="pl-PL" dirty="0"/>
            <a:t>Nagła śmierć jest bardziej powszechna wśród tych, którzy </a:t>
          </a:r>
          <a:br>
            <a:rPr lang="pl-PL" dirty="0"/>
          </a:br>
          <a:r>
            <a:rPr lang="pl-PL" dirty="0"/>
            <a:t>są z natury bardziej otyli niż szczupli.</a:t>
          </a:r>
        </a:p>
      </dgm:t>
    </dgm:pt>
    <dgm:pt modelId="{93AE3FEC-1016-448E-B67E-FCF32DF374C6}" type="parTrans" cxnId="{85F7D80F-72B9-4845-8822-1EE13FC4720A}">
      <dgm:prSet/>
      <dgm:spPr/>
      <dgm:t>
        <a:bodyPr/>
        <a:lstStyle/>
        <a:p>
          <a:endParaRPr lang="pl-PL"/>
        </a:p>
      </dgm:t>
    </dgm:pt>
    <dgm:pt modelId="{C46B25DF-7ED4-4C71-AF2E-803DC0384405}" type="sibTrans" cxnId="{85F7D80F-72B9-4845-8822-1EE13FC4720A}">
      <dgm:prSet/>
      <dgm:spPr/>
      <dgm:t>
        <a:bodyPr/>
        <a:lstStyle/>
        <a:p>
          <a:endParaRPr lang="pl-PL"/>
        </a:p>
      </dgm:t>
    </dgm:pt>
    <dgm:pt modelId="{7E3A6C99-A9D1-4363-B512-F3D9E291C213}">
      <dgm:prSet phldrT="[Tekst]"/>
      <dgm:spPr/>
      <dgm:t>
        <a:bodyPr/>
        <a:lstStyle/>
        <a:p>
          <a:r>
            <a:rPr lang="pl-PL" dirty="0"/>
            <a:t>Nadmierna masa ciała jest nie tylko sama w sobie chorobą, ale stanowi także zwiastun wielu innych chorób.</a:t>
          </a:r>
        </a:p>
      </dgm:t>
    </dgm:pt>
    <dgm:pt modelId="{91C1A165-FB4A-40EF-911E-872454093EC7}" type="parTrans" cxnId="{2D74AB1C-2852-4DED-95C3-DA389E712EC2}">
      <dgm:prSet/>
      <dgm:spPr/>
      <dgm:t>
        <a:bodyPr/>
        <a:lstStyle/>
        <a:p>
          <a:endParaRPr lang="pl-PL"/>
        </a:p>
      </dgm:t>
    </dgm:pt>
    <dgm:pt modelId="{C2163D44-97A1-41BA-A98D-CC43AD5AF371}" type="sibTrans" cxnId="{2D74AB1C-2852-4DED-95C3-DA389E712EC2}">
      <dgm:prSet/>
      <dgm:spPr/>
      <dgm:t>
        <a:bodyPr/>
        <a:lstStyle/>
        <a:p>
          <a:endParaRPr lang="pl-PL"/>
        </a:p>
      </dgm:t>
    </dgm:pt>
    <dgm:pt modelId="{70D86144-170A-4873-9C11-019C17B63B68}">
      <dgm:prSet phldrT="[Tekst]"/>
      <dgm:spPr/>
      <dgm:t>
        <a:bodyPr/>
        <a:lstStyle/>
        <a:p>
          <a:r>
            <a:rPr lang="pl-PL" dirty="0"/>
            <a:t>Nadmierna masa ciała jest przyczyną niepłodności </a:t>
          </a:r>
          <a:br>
            <a:rPr lang="pl-PL" dirty="0"/>
          </a:br>
          <a:r>
            <a:rPr lang="pl-PL" dirty="0"/>
            <a:t>i rzadkich miesiączek </a:t>
          </a:r>
          <a:br>
            <a:rPr lang="pl-PL" dirty="0"/>
          </a:br>
          <a:r>
            <a:rPr lang="pl-PL" dirty="0"/>
            <a:t>u kobiet.</a:t>
          </a:r>
        </a:p>
      </dgm:t>
    </dgm:pt>
    <dgm:pt modelId="{D0481AB6-A7E6-4861-B8C1-B13C1A978598}" type="parTrans" cxnId="{1B0C31BE-AD13-4328-B1C6-DA61C1271DE7}">
      <dgm:prSet/>
      <dgm:spPr/>
      <dgm:t>
        <a:bodyPr/>
        <a:lstStyle/>
        <a:p>
          <a:endParaRPr lang="pl-PL"/>
        </a:p>
      </dgm:t>
    </dgm:pt>
    <dgm:pt modelId="{261E8ED8-A0B5-4562-9761-87EC13C572C8}" type="sibTrans" cxnId="{1B0C31BE-AD13-4328-B1C6-DA61C1271DE7}">
      <dgm:prSet/>
      <dgm:spPr/>
      <dgm:t>
        <a:bodyPr/>
        <a:lstStyle/>
        <a:p>
          <a:endParaRPr lang="pl-PL"/>
        </a:p>
      </dgm:t>
    </dgm:pt>
    <dgm:pt modelId="{2F43CDCC-5399-4A3B-8E51-D8E99DF5D162}" type="pres">
      <dgm:prSet presAssocID="{6BA3C9C0-B384-470E-92F0-E7DF03CD7CDD}" presName="Name0" presStyleCnt="0">
        <dgm:presLayoutVars>
          <dgm:dir/>
          <dgm:resizeHandles val="exact"/>
        </dgm:presLayoutVars>
      </dgm:prSet>
      <dgm:spPr/>
    </dgm:pt>
    <dgm:pt modelId="{3908EA6C-7F05-4D89-A43E-3B575419C99B}" type="pres">
      <dgm:prSet presAssocID="{1D23016F-759A-4FBD-943E-1478D8CC0F37}" presName="Name5" presStyleLbl="vennNode1" presStyleIdx="0" presStyleCnt="3">
        <dgm:presLayoutVars>
          <dgm:bulletEnabled val="1"/>
        </dgm:presLayoutVars>
      </dgm:prSet>
      <dgm:spPr/>
    </dgm:pt>
    <dgm:pt modelId="{5FF81C6E-5BF3-4D3B-9CDD-54F6A0E06665}" type="pres">
      <dgm:prSet presAssocID="{C46B25DF-7ED4-4C71-AF2E-803DC0384405}" presName="space" presStyleCnt="0"/>
      <dgm:spPr/>
    </dgm:pt>
    <dgm:pt modelId="{63C428C7-2CE0-4D9C-97CB-48893C888594}" type="pres">
      <dgm:prSet presAssocID="{7E3A6C99-A9D1-4363-B512-F3D9E291C213}" presName="Name5" presStyleLbl="vennNode1" presStyleIdx="1" presStyleCnt="3">
        <dgm:presLayoutVars>
          <dgm:bulletEnabled val="1"/>
        </dgm:presLayoutVars>
      </dgm:prSet>
      <dgm:spPr/>
    </dgm:pt>
    <dgm:pt modelId="{8787CF4D-C4E0-41F4-BACA-7B0A81F0D70C}" type="pres">
      <dgm:prSet presAssocID="{C2163D44-97A1-41BA-A98D-CC43AD5AF371}" presName="space" presStyleCnt="0"/>
      <dgm:spPr/>
    </dgm:pt>
    <dgm:pt modelId="{F489B4E5-4879-40C2-A584-42DA4CC7B841}" type="pres">
      <dgm:prSet presAssocID="{70D86144-170A-4873-9C11-019C17B63B68}" presName="Name5" presStyleLbl="vennNode1" presStyleIdx="2" presStyleCnt="3">
        <dgm:presLayoutVars>
          <dgm:bulletEnabled val="1"/>
        </dgm:presLayoutVars>
      </dgm:prSet>
      <dgm:spPr/>
    </dgm:pt>
  </dgm:ptLst>
  <dgm:cxnLst>
    <dgm:cxn modelId="{85F7D80F-72B9-4845-8822-1EE13FC4720A}" srcId="{6BA3C9C0-B384-470E-92F0-E7DF03CD7CDD}" destId="{1D23016F-759A-4FBD-943E-1478D8CC0F37}" srcOrd="0" destOrd="0" parTransId="{93AE3FEC-1016-448E-B67E-FCF32DF374C6}" sibTransId="{C46B25DF-7ED4-4C71-AF2E-803DC0384405}"/>
    <dgm:cxn modelId="{0E2EDA11-A572-438E-B28B-7B8100F4CE4F}" type="presOf" srcId="{6BA3C9C0-B384-470E-92F0-E7DF03CD7CDD}" destId="{2F43CDCC-5399-4A3B-8E51-D8E99DF5D162}" srcOrd="0" destOrd="0" presId="urn:microsoft.com/office/officeart/2005/8/layout/venn3"/>
    <dgm:cxn modelId="{2D74AB1C-2852-4DED-95C3-DA389E712EC2}" srcId="{6BA3C9C0-B384-470E-92F0-E7DF03CD7CDD}" destId="{7E3A6C99-A9D1-4363-B512-F3D9E291C213}" srcOrd="1" destOrd="0" parTransId="{91C1A165-FB4A-40EF-911E-872454093EC7}" sibTransId="{C2163D44-97A1-41BA-A98D-CC43AD5AF371}"/>
    <dgm:cxn modelId="{A9C89434-F8CB-4AA1-8D06-A40429028392}" type="presOf" srcId="{7E3A6C99-A9D1-4363-B512-F3D9E291C213}" destId="{63C428C7-2CE0-4D9C-97CB-48893C888594}" srcOrd="0" destOrd="0" presId="urn:microsoft.com/office/officeart/2005/8/layout/venn3"/>
    <dgm:cxn modelId="{FEBA6A66-8EAA-465F-8A61-DD5C9CAE3A0D}" type="presOf" srcId="{1D23016F-759A-4FBD-943E-1478D8CC0F37}" destId="{3908EA6C-7F05-4D89-A43E-3B575419C99B}" srcOrd="0" destOrd="0" presId="urn:microsoft.com/office/officeart/2005/8/layout/venn3"/>
    <dgm:cxn modelId="{1B0C31BE-AD13-4328-B1C6-DA61C1271DE7}" srcId="{6BA3C9C0-B384-470E-92F0-E7DF03CD7CDD}" destId="{70D86144-170A-4873-9C11-019C17B63B68}" srcOrd="2" destOrd="0" parTransId="{D0481AB6-A7E6-4861-B8C1-B13C1A978598}" sibTransId="{261E8ED8-A0B5-4562-9761-87EC13C572C8}"/>
    <dgm:cxn modelId="{FD0538E1-A7FD-44E4-BB4E-9A930CC6C7A5}" type="presOf" srcId="{70D86144-170A-4873-9C11-019C17B63B68}" destId="{F489B4E5-4879-40C2-A584-42DA4CC7B841}" srcOrd="0" destOrd="0" presId="urn:microsoft.com/office/officeart/2005/8/layout/venn3"/>
    <dgm:cxn modelId="{4A76DF7C-DD21-43B3-8917-70DDA93A5D6F}" type="presParOf" srcId="{2F43CDCC-5399-4A3B-8E51-D8E99DF5D162}" destId="{3908EA6C-7F05-4D89-A43E-3B575419C99B}" srcOrd="0" destOrd="0" presId="urn:microsoft.com/office/officeart/2005/8/layout/venn3"/>
    <dgm:cxn modelId="{CF400F36-643D-495E-9226-612EBAA018D8}" type="presParOf" srcId="{2F43CDCC-5399-4A3B-8E51-D8E99DF5D162}" destId="{5FF81C6E-5BF3-4D3B-9CDD-54F6A0E06665}" srcOrd="1" destOrd="0" presId="urn:microsoft.com/office/officeart/2005/8/layout/venn3"/>
    <dgm:cxn modelId="{3CA8E980-4DA0-4D18-B05B-0A5BDDA75E9C}" type="presParOf" srcId="{2F43CDCC-5399-4A3B-8E51-D8E99DF5D162}" destId="{63C428C7-2CE0-4D9C-97CB-48893C888594}" srcOrd="2" destOrd="0" presId="urn:microsoft.com/office/officeart/2005/8/layout/venn3"/>
    <dgm:cxn modelId="{23840C6A-8FDC-4562-A72C-AA3196FC1D4E}" type="presParOf" srcId="{2F43CDCC-5399-4A3B-8E51-D8E99DF5D162}" destId="{8787CF4D-C4E0-41F4-BACA-7B0A81F0D70C}" srcOrd="3" destOrd="0" presId="urn:microsoft.com/office/officeart/2005/8/layout/venn3"/>
    <dgm:cxn modelId="{6114BCF6-0298-45EC-91D9-55A1800C47F2}" type="presParOf" srcId="{2F43CDCC-5399-4A3B-8E51-D8E99DF5D162}" destId="{F489B4E5-4879-40C2-A584-42DA4CC7B841}"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5C1DCD-A912-421B-9515-554B2B3DB835}" type="doc">
      <dgm:prSet loTypeId="urn:microsoft.com/office/officeart/2005/8/layout/hProcess9" loCatId="process" qsTypeId="urn:microsoft.com/office/officeart/2005/8/quickstyle/simple5" qsCatId="simple" csTypeId="urn:microsoft.com/office/officeart/2005/8/colors/accent1_2" csCatId="accent1" phldr="1"/>
      <dgm:spPr/>
    </dgm:pt>
    <dgm:pt modelId="{591FF15E-EC58-472B-990C-9F07A8104125}">
      <dgm:prSet phldrT="[Tekst]" custT="1"/>
      <dgm:spPr>
        <a:solidFill>
          <a:schemeClr val="accent5">
            <a:lumMod val="20000"/>
            <a:lumOff val="80000"/>
          </a:schemeClr>
        </a:solidFill>
      </dgm:spPr>
      <dgm:t>
        <a:bodyPr/>
        <a:lstStyle/>
        <a:p>
          <a:r>
            <a:rPr lang="pl-PL" sz="2000" b="1" dirty="0">
              <a:solidFill>
                <a:schemeClr val="tx1"/>
              </a:solidFill>
              <a:latin typeface="Arial Unicode MS" pitchFamily="34" charset="-128"/>
              <a:ea typeface="Arial Unicode MS" pitchFamily="34" charset="-128"/>
              <a:cs typeface="Arial Unicode MS" pitchFamily="34" charset="-128"/>
            </a:rPr>
            <a:t>Wiek XIX</a:t>
          </a:r>
        </a:p>
        <a:p>
          <a:r>
            <a:rPr lang="pl-PL" sz="2000" dirty="0">
              <a:solidFill>
                <a:schemeClr val="tx1"/>
              </a:solidFill>
              <a:latin typeface="Arial Unicode MS" pitchFamily="34" charset="-128"/>
              <a:ea typeface="Arial Unicode MS" pitchFamily="34" charset="-128"/>
              <a:cs typeface="Arial Unicode MS" pitchFamily="34" charset="-128"/>
            </a:rPr>
            <a:t>Rewolucja przemysłowa</a:t>
          </a:r>
          <a:endParaRPr lang="pl-PL" sz="2000" dirty="0">
            <a:solidFill>
              <a:schemeClr val="tx1"/>
            </a:solidFill>
          </a:endParaRPr>
        </a:p>
      </dgm:t>
    </dgm:pt>
    <dgm:pt modelId="{89C2F1BF-DD7F-4C2F-A96C-6E6F77565105}" type="parTrans" cxnId="{01C12C9E-6C35-4A87-BAF6-F40C5519C75B}">
      <dgm:prSet/>
      <dgm:spPr/>
      <dgm:t>
        <a:bodyPr/>
        <a:lstStyle/>
        <a:p>
          <a:endParaRPr lang="pl-PL"/>
        </a:p>
      </dgm:t>
    </dgm:pt>
    <dgm:pt modelId="{26EA9D86-0BD3-4355-B071-42EE572F7241}" type="sibTrans" cxnId="{01C12C9E-6C35-4A87-BAF6-F40C5519C75B}">
      <dgm:prSet/>
      <dgm:spPr/>
      <dgm:t>
        <a:bodyPr/>
        <a:lstStyle/>
        <a:p>
          <a:endParaRPr lang="pl-PL"/>
        </a:p>
      </dgm:t>
    </dgm:pt>
    <dgm:pt modelId="{188C7BFB-416B-42CB-911B-C3A8057E9958}">
      <dgm:prSet phldrT="[Tekst]"/>
      <dgm:spPr>
        <a:solidFill>
          <a:schemeClr val="accent5">
            <a:lumMod val="40000"/>
            <a:lumOff val="60000"/>
          </a:schemeClr>
        </a:solidFill>
      </dgm:spPr>
      <dgm:t>
        <a:bodyPr/>
        <a:lstStyle/>
        <a:p>
          <a:pPr lvl="0" defTabSz="800100">
            <a:lnSpc>
              <a:spcPct val="90000"/>
            </a:lnSpc>
            <a:spcBef>
              <a:spcPct val="0"/>
            </a:spcBef>
            <a:spcAft>
              <a:spcPct val="35000"/>
            </a:spcAft>
          </a:pPr>
          <a:r>
            <a:rPr lang="pl-PL" b="1" dirty="0">
              <a:solidFill>
                <a:schemeClr val="tx1"/>
              </a:solidFill>
              <a:latin typeface="Arial Unicode MS" pitchFamily="34" charset="-128"/>
              <a:ea typeface="Arial Unicode MS" pitchFamily="34" charset="-128"/>
              <a:cs typeface="Arial Unicode MS" pitchFamily="34" charset="-128"/>
            </a:rPr>
            <a:t>Wiek XX</a:t>
          </a:r>
        </a:p>
        <a:p>
          <a:pPr marL="0" marR="0" lvl="0" indent="0" defTabSz="914400" eaLnBrk="1" fontAlgn="auto" latinLnBrk="0" hangingPunct="1">
            <a:lnSpc>
              <a:spcPct val="100000"/>
            </a:lnSpc>
            <a:spcBef>
              <a:spcPts val="0"/>
            </a:spcBef>
            <a:spcAft>
              <a:spcPts val="0"/>
            </a:spcAft>
            <a:buClrTx/>
            <a:buSzTx/>
            <a:buFontTx/>
            <a:buNone/>
            <a:tabLst/>
            <a:defRPr/>
          </a:pPr>
          <a:r>
            <a:rPr lang="pl-PL" dirty="0">
              <a:solidFill>
                <a:schemeClr val="tx1"/>
              </a:solidFill>
              <a:latin typeface="Arial Unicode MS" pitchFamily="34" charset="-128"/>
              <a:ea typeface="Arial Unicode MS" pitchFamily="34" charset="-128"/>
              <a:cs typeface="Arial Unicode MS" pitchFamily="34" charset="-128"/>
            </a:rPr>
            <a:t>Sukcesywny wzrost wskaźników  nadmiaru masy ciała</a:t>
          </a:r>
          <a:endParaRPr lang="pl-PL" dirty="0">
            <a:solidFill>
              <a:schemeClr val="tx1"/>
            </a:solidFill>
          </a:endParaRPr>
        </a:p>
        <a:p>
          <a:pPr lvl="0" defTabSz="800100">
            <a:lnSpc>
              <a:spcPct val="90000"/>
            </a:lnSpc>
            <a:spcBef>
              <a:spcPct val="0"/>
            </a:spcBef>
            <a:spcAft>
              <a:spcPct val="35000"/>
            </a:spcAft>
          </a:pPr>
          <a:r>
            <a:rPr lang="pl-PL" dirty="0">
              <a:solidFill>
                <a:schemeClr val="tx1"/>
              </a:solidFill>
              <a:latin typeface="Arial Unicode MS" pitchFamily="34" charset="-128"/>
              <a:ea typeface="Arial Unicode MS" pitchFamily="34" charset="-128"/>
              <a:cs typeface="Arial Unicode MS" pitchFamily="34" charset="-128"/>
            </a:rPr>
            <a:t>wśród ludności krajów lepiej rozwiniętych</a:t>
          </a:r>
          <a:endParaRPr lang="pl-PL" dirty="0">
            <a:solidFill>
              <a:schemeClr val="tx1"/>
            </a:solidFill>
          </a:endParaRPr>
        </a:p>
      </dgm:t>
    </dgm:pt>
    <dgm:pt modelId="{741BE505-D775-45AE-BA8B-3E84D8208602}" type="parTrans" cxnId="{4C7E5347-50ED-4E51-8287-F9E7405041EA}">
      <dgm:prSet/>
      <dgm:spPr/>
      <dgm:t>
        <a:bodyPr/>
        <a:lstStyle/>
        <a:p>
          <a:endParaRPr lang="pl-PL"/>
        </a:p>
      </dgm:t>
    </dgm:pt>
    <dgm:pt modelId="{C8562691-580C-4308-8532-A091916ADEAD}" type="sibTrans" cxnId="{4C7E5347-50ED-4E51-8287-F9E7405041EA}">
      <dgm:prSet/>
      <dgm:spPr/>
      <dgm:t>
        <a:bodyPr/>
        <a:lstStyle/>
        <a:p>
          <a:endParaRPr lang="pl-PL"/>
        </a:p>
      </dgm:t>
    </dgm:pt>
    <dgm:pt modelId="{52CAB510-8EDC-47B6-B792-2773BBFFC1D7}">
      <dgm:prSet phldrT="[Tekst]" custT="1"/>
      <dgm:spPr>
        <a:solidFill>
          <a:schemeClr val="accent4">
            <a:lumMod val="60000"/>
            <a:lumOff val="40000"/>
          </a:schemeClr>
        </a:solidFill>
      </dgm:spPr>
      <dgm:t>
        <a:bodyPr/>
        <a:lstStyle/>
        <a:p>
          <a:r>
            <a:rPr lang="pl-PL" sz="2000" b="1" dirty="0">
              <a:solidFill>
                <a:schemeClr val="tx1"/>
              </a:solidFill>
              <a:latin typeface="Arial Unicode MS" pitchFamily="34" charset="-128"/>
              <a:ea typeface="Arial Unicode MS" pitchFamily="34" charset="-128"/>
              <a:cs typeface="Arial Unicode MS" pitchFamily="34" charset="-128"/>
            </a:rPr>
            <a:t>Wiek XXI</a:t>
          </a:r>
        </a:p>
        <a:p>
          <a:r>
            <a:rPr lang="pl-PL" sz="2000" dirty="0">
              <a:solidFill>
                <a:schemeClr val="tx1"/>
              </a:solidFill>
              <a:latin typeface="Arial Unicode MS" pitchFamily="34" charset="-128"/>
              <a:ea typeface="Arial Unicode MS" pitchFamily="34" charset="-128"/>
              <a:cs typeface="Arial Unicode MS" pitchFamily="34" charset="-128"/>
            </a:rPr>
            <a:t>Światowa pandemia nadmiernej masy ciała</a:t>
          </a:r>
        </a:p>
        <a:p>
          <a:r>
            <a:rPr lang="pl-PL" sz="1600" i="1" dirty="0">
              <a:solidFill>
                <a:schemeClr val="tx1"/>
              </a:solidFill>
              <a:latin typeface="Arial Unicode MS" pitchFamily="34" charset="-128"/>
              <a:ea typeface="Arial Unicode MS" pitchFamily="34" charset="-128"/>
              <a:cs typeface="Arial Unicode MS" pitchFamily="34" charset="-128"/>
            </a:rPr>
            <a:t>WHO, 1997</a:t>
          </a:r>
          <a:endParaRPr lang="pl-PL" sz="1600" i="1" dirty="0">
            <a:solidFill>
              <a:schemeClr val="tx1"/>
            </a:solidFill>
          </a:endParaRPr>
        </a:p>
      </dgm:t>
    </dgm:pt>
    <dgm:pt modelId="{6EA624CF-5D43-4C71-8C8F-FCD1216EDAED}" type="parTrans" cxnId="{8A298A5D-01DA-4514-BE7D-2FB2CFFF86F1}">
      <dgm:prSet/>
      <dgm:spPr/>
      <dgm:t>
        <a:bodyPr/>
        <a:lstStyle/>
        <a:p>
          <a:endParaRPr lang="pl-PL"/>
        </a:p>
      </dgm:t>
    </dgm:pt>
    <dgm:pt modelId="{DD4AC564-E014-4145-81BA-B5C98227EFFC}" type="sibTrans" cxnId="{8A298A5D-01DA-4514-BE7D-2FB2CFFF86F1}">
      <dgm:prSet/>
      <dgm:spPr/>
      <dgm:t>
        <a:bodyPr/>
        <a:lstStyle/>
        <a:p>
          <a:endParaRPr lang="pl-PL"/>
        </a:p>
      </dgm:t>
    </dgm:pt>
    <dgm:pt modelId="{B8D20797-3763-47B9-A760-8114D5822E14}">
      <dgm:prSet phldrT="[Tekst]" custT="1"/>
      <dgm:spPr>
        <a:solidFill>
          <a:schemeClr val="accent4">
            <a:lumMod val="20000"/>
            <a:lumOff val="80000"/>
          </a:schemeClr>
        </a:solidFill>
      </dgm:spPr>
      <dgm:t>
        <a:bodyPr/>
        <a:lstStyle/>
        <a:p>
          <a:r>
            <a:rPr lang="pl-PL" sz="1800" b="1" dirty="0">
              <a:solidFill>
                <a:schemeClr val="tx1"/>
              </a:solidFill>
              <a:latin typeface="Arial Unicode MS" pitchFamily="34" charset="-128"/>
              <a:ea typeface="Arial Unicode MS" pitchFamily="34" charset="-128"/>
              <a:cs typeface="Arial Unicode MS" pitchFamily="34" charset="-128"/>
            </a:rPr>
            <a:t>Rok 2000</a:t>
          </a:r>
        </a:p>
        <a:p>
          <a:r>
            <a:rPr lang="pl-PL" sz="1800" b="1" dirty="0">
              <a:latin typeface="Arial Unicode MS" pitchFamily="34" charset="-128"/>
              <a:ea typeface="Arial Unicode MS" pitchFamily="34" charset="-128"/>
              <a:cs typeface="Arial Unicode MS" pitchFamily="34" charset="-128"/>
            </a:rPr>
            <a:t> </a:t>
          </a:r>
          <a:r>
            <a:rPr lang="pl-PL" sz="1800" dirty="0">
              <a:solidFill>
                <a:schemeClr val="tx1"/>
              </a:solidFill>
              <a:latin typeface="Arial Unicode MS" pitchFamily="34" charset="-128"/>
              <a:ea typeface="Arial Unicode MS" pitchFamily="34" charset="-128"/>
              <a:cs typeface="Arial Unicode MS" pitchFamily="34" charset="-128"/>
            </a:rPr>
            <a:t>Historyczny punkt zwrotny: liczba osób z </a:t>
          </a:r>
          <a:r>
            <a:rPr lang="pl-PL" sz="1800" b="1" dirty="0">
              <a:solidFill>
                <a:schemeClr val="tx1"/>
              </a:solidFill>
              <a:latin typeface="Arial Unicode MS" pitchFamily="34" charset="-128"/>
              <a:ea typeface="Arial Unicode MS" pitchFamily="34" charset="-128"/>
              <a:cs typeface="Arial Unicode MS" pitchFamily="34" charset="-128"/>
            </a:rPr>
            <a:t>nadmierną masą ciała, przekroczyła liczbę cierpiących z powodu niedoboru masy ciała</a:t>
          </a:r>
          <a:endParaRPr lang="pl-PL" sz="1800" b="1" dirty="0">
            <a:solidFill>
              <a:schemeClr val="tx1"/>
            </a:solidFill>
          </a:endParaRPr>
        </a:p>
      </dgm:t>
    </dgm:pt>
    <dgm:pt modelId="{AB693184-5847-4C28-ADA9-3928BE170E59}" type="parTrans" cxnId="{6842FB86-3349-4B4D-8CD0-BA0D225C3D01}">
      <dgm:prSet/>
      <dgm:spPr/>
      <dgm:t>
        <a:bodyPr/>
        <a:lstStyle/>
        <a:p>
          <a:endParaRPr lang="pl-PL"/>
        </a:p>
      </dgm:t>
    </dgm:pt>
    <dgm:pt modelId="{EEE2B31A-27D4-451E-9C5C-984074AA1C0B}" type="sibTrans" cxnId="{6842FB86-3349-4B4D-8CD0-BA0D225C3D01}">
      <dgm:prSet/>
      <dgm:spPr/>
      <dgm:t>
        <a:bodyPr/>
        <a:lstStyle/>
        <a:p>
          <a:endParaRPr lang="pl-PL"/>
        </a:p>
      </dgm:t>
    </dgm:pt>
    <dgm:pt modelId="{6AB8D6DD-E435-4C69-9E14-52A770FC94DC}" type="pres">
      <dgm:prSet presAssocID="{6E5C1DCD-A912-421B-9515-554B2B3DB835}" presName="CompostProcess" presStyleCnt="0">
        <dgm:presLayoutVars>
          <dgm:dir/>
          <dgm:resizeHandles val="exact"/>
        </dgm:presLayoutVars>
      </dgm:prSet>
      <dgm:spPr/>
    </dgm:pt>
    <dgm:pt modelId="{8A446F1C-15A6-4BDA-BB21-E4D04B75EDB0}" type="pres">
      <dgm:prSet presAssocID="{6E5C1DCD-A912-421B-9515-554B2B3DB835}" presName="arrow" presStyleLbl="bgShp" presStyleIdx="0" presStyleCnt="1" custScaleX="111530" custLinFactNeighborX="2017" custLinFactNeighborY="4984"/>
      <dgm:spPr/>
    </dgm:pt>
    <dgm:pt modelId="{70BF76C6-BE53-42AE-A674-C732D666836D}" type="pres">
      <dgm:prSet presAssocID="{6E5C1DCD-A912-421B-9515-554B2B3DB835}" presName="linearProcess" presStyleCnt="0"/>
      <dgm:spPr/>
    </dgm:pt>
    <dgm:pt modelId="{A9BA54B9-F901-4DE6-B8FF-ABEBB8DBA5B1}" type="pres">
      <dgm:prSet presAssocID="{591FF15E-EC58-472B-990C-9F07A8104125}" presName="textNode" presStyleLbl="node1" presStyleIdx="0" presStyleCnt="4" custScaleY="133956" custLinFactNeighborX="-33168" custLinFactNeighborY="8475">
        <dgm:presLayoutVars>
          <dgm:bulletEnabled val="1"/>
        </dgm:presLayoutVars>
      </dgm:prSet>
      <dgm:spPr/>
    </dgm:pt>
    <dgm:pt modelId="{BC0B3AD1-9AEF-4B32-AB4E-EDF8513FE501}" type="pres">
      <dgm:prSet presAssocID="{26EA9D86-0BD3-4355-B071-42EE572F7241}" presName="sibTrans" presStyleCnt="0"/>
      <dgm:spPr/>
    </dgm:pt>
    <dgm:pt modelId="{3B6F0F83-0619-4159-B8F9-F4A4ED41A649}" type="pres">
      <dgm:prSet presAssocID="{188C7BFB-416B-42CB-911B-C3A8057E9958}" presName="textNode" presStyleLbl="node1" presStyleIdx="1" presStyleCnt="4" custScaleY="131620" custLinFactNeighborX="-74628" custLinFactNeighborY="8473">
        <dgm:presLayoutVars>
          <dgm:bulletEnabled val="1"/>
        </dgm:presLayoutVars>
      </dgm:prSet>
      <dgm:spPr/>
    </dgm:pt>
    <dgm:pt modelId="{3E78B499-34D2-41C5-9DD8-792E63E31419}" type="pres">
      <dgm:prSet presAssocID="{C8562691-580C-4308-8532-A091916ADEAD}" presName="sibTrans" presStyleCnt="0"/>
      <dgm:spPr/>
    </dgm:pt>
    <dgm:pt modelId="{E7E7CD12-E1B2-4B03-814E-B5BF24228296}" type="pres">
      <dgm:prSet presAssocID="{B8D20797-3763-47B9-A760-8114D5822E14}" presName="textNode" presStyleLbl="node1" presStyleIdx="2" presStyleCnt="4" custScaleY="133178" custLinFactX="-1220" custLinFactNeighborX="-100000" custLinFactNeighborY="8828">
        <dgm:presLayoutVars>
          <dgm:bulletEnabled val="1"/>
        </dgm:presLayoutVars>
      </dgm:prSet>
      <dgm:spPr/>
    </dgm:pt>
    <dgm:pt modelId="{F475D8BC-7BB7-4CDF-9090-5F8ECF4005CE}" type="pres">
      <dgm:prSet presAssocID="{EEE2B31A-27D4-451E-9C5C-984074AA1C0B}" presName="sibTrans" presStyleCnt="0"/>
      <dgm:spPr/>
    </dgm:pt>
    <dgm:pt modelId="{C3D5F8C1-5477-424F-AC4E-ABF406C83822}" type="pres">
      <dgm:prSet presAssocID="{52CAB510-8EDC-47B6-B792-2773BBFFC1D7}" presName="textNode" presStyleLbl="node1" presStyleIdx="3" presStyleCnt="4" custScaleY="131355" custLinFactX="-5136" custLinFactNeighborX="-100000" custLinFactNeighborY="9180">
        <dgm:presLayoutVars>
          <dgm:bulletEnabled val="1"/>
        </dgm:presLayoutVars>
      </dgm:prSet>
      <dgm:spPr/>
    </dgm:pt>
  </dgm:ptLst>
  <dgm:cxnLst>
    <dgm:cxn modelId="{8FE2FF0D-F61D-49FE-B951-B982F73292B7}" type="presOf" srcId="{52CAB510-8EDC-47B6-B792-2773BBFFC1D7}" destId="{C3D5F8C1-5477-424F-AC4E-ABF406C83822}" srcOrd="0" destOrd="0" presId="urn:microsoft.com/office/officeart/2005/8/layout/hProcess9"/>
    <dgm:cxn modelId="{8A298A5D-01DA-4514-BE7D-2FB2CFFF86F1}" srcId="{6E5C1DCD-A912-421B-9515-554B2B3DB835}" destId="{52CAB510-8EDC-47B6-B792-2773BBFFC1D7}" srcOrd="3" destOrd="0" parTransId="{6EA624CF-5D43-4C71-8C8F-FCD1216EDAED}" sibTransId="{DD4AC564-E014-4145-81BA-B5C98227EFFC}"/>
    <dgm:cxn modelId="{4C7E5347-50ED-4E51-8287-F9E7405041EA}" srcId="{6E5C1DCD-A912-421B-9515-554B2B3DB835}" destId="{188C7BFB-416B-42CB-911B-C3A8057E9958}" srcOrd="1" destOrd="0" parTransId="{741BE505-D775-45AE-BA8B-3E84D8208602}" sibTransId="{C8562691-580C-4308-8532-A091916ADEAD}"/>
    <dgm:cxn modelId="{2C2AC24E-A74B-41AD-803F-96CB2EE633F2}" type="presOf" srcId="{6E5C1DCD-A912-421B-9515-554B2B3DB835}" destId="{6AB8D6DD-E435-4C69-9E14-52A770FC94DC}" srcOrd="0" destOrd="0" presId="urn:microsoft.com/office/officeart/2005/8/layout/hProcess9"/>
    <dgm:cxn modelId="{6842FB86-3349-4B4D-8CD0-BA0D225C3D01}" srcId="{6E5C1DCD-A912-421B-9515-554B2B3DB835}" destId="{B8D20797-3763-47B9-A760-8114D5822E14}" srcOrd="2" destOrd="0" parTransId="{AB693184-5847-4C28-ADA9-3928BE170E59}" sibTransId="{EEE2B31A-27D4-451E-9C5C-984074AA1C0B}"/>
    <dgm:cxn modelId="{01C12C9E-6C35-4A87-BAF6-F40C5519C75B}" srcId="{6E5C1DCD-A912-421B-9515-554B2B3DB835}" destId="{591FF15E-EC58-472B-990C-9F07A8104125}" srcOrd="0" destOrd="0" parTransId="{89C2F1BF-DD7F-4C2F-A96C-6E6F77565105}" sibTransId="{26EA9D86-0BD3-4355-B071-42EE572F7241}"/>
    <dgm:cxn modelId="{880D56C9-F719-4A70-88FA-BA304C3123E8}" type="presOf" srcId="{B8D20797-3763-47B9-A760-8114D5822E14}" destId="{E7E7CD12-E1B2-4B03-814E-B5BF24228296}" srcOrd="0" destOrd="0" presId="urn:microsoft.com/office/officeart/2005/8/layout/hProcess9"/>
    <dgm:cxn modelId="{692FC6E2-C376-44C8-B056-D0DF95F6AAD5}" type="presOf" srcId="{188C7BFB-416B-42CB-911B-C3A8057E9958}" destId="{3B6F0F83-0619-4159-B8F9-F4A4ED41A649}" srcOrd="0" destOrd="0" presId="urn:microsoft.com/office/officeart/2005/8/layout/hProcess9"/>
    <dgm:cxn modelId="{EBD8FCED-476C-44A2-B1F1-BDBCECB17F37}" type="presOf" srcId="{591FF15E-EC58-472B-990C-9F07A8104125}" destId="{A9BA54B9-F901-4DE6-B8FF-ABEBB8DBA5B1}" srcOrd="0" destOrd="0" presId="urn:microsoft.com/office/officeart/2005/8/layout/hProcess9"/>
    <dgm:cxn modelId="{CD787860-FF89-4ECC-B0C9-55491BBF01D9}" type="presParOf" srcId="{6AB8D6DD-E435-4C69-9E14-52A770FC94DC}" destId="{8A446F1C-15A6-4BDA-BB21-E4D04B75EDB0}" srcOrd="0" destOrd="0" presId="urn:microsoft.com/office/officeart/2005/8/layout/hProcess9"/>
    <dgm:cxn modelId="{EEF5115C-7A30-40C8-8FA1-1462F4DC44C8}" type="presParOf" srcId="{6AB8D6DD-E435-4C69-9E14-52A770FC94DC}" destId="{70BF76C6-BE53-42AE-A674-C732D666836D}" srcOrd="1" destOrd="0" presId="urn:microsoft.com/office/officeart/2005/8/layout/hProcess9"/>
    <dgm:cxn modelId="{15536A41-6DB6-4A3E-89D0-A18D43F18C7A}" type="presParOf" srcId="{70BF76C6-BE53-42AE-A674-C732D666836D}" destId="{A9BA54B9-F901-4DE6-B8FF-ABEBB8DBA5B1}" srcOrd="0" destOrd="0" presId="urn:microsoft.com/office/officeart/2005/8/layout/hProcess9"/>
    <dgm:cxn modelId="{723B7DCE-2C27-4A72-9A88-1A77D0185E3C}" type="presParOf" srcId="{70BF76C6-BE53-42AE-A674-C732D666836D}" destId="{BC0B3AD1-9AEF-4B32-AB4E-EDF8513FE501}" srcOrd="1" destOrd="0" presId="urn:microsoft.com/office/officeart/2005/8/layout/hProcess9"/>
    <dgm:cxn modelId="{EA1E9D85-D1D6-4FFA-9569-789A9FCC3AC0}" type="presParOf" srcId="{70BF76C6-BE53-42AE-A674-C732D666836D}" destId="{3B6F0F83-0619-4159-B8F9-F4A4ED41A649}" srcOrd="2" destOrd="0" presId="urn:microsoft.com/office/officeart/2005/8/layout/hProcess9"/>
    <dgm:cxn modelId="{37BEB870-A0CD-4B06-B780-BC7AC8415B46}" type="presParOf" srcId="{70BF76C6-BE53-42AE-A674-C732D666836D}" destId="{3E78B499-34D2-41C5-9DD8-792E63E31419}" srcOrd="3" destOrd="0" presId="urn:microsoft.com/office/officeart/2005/8/layout/hProcess9"/>
    <dgm:cxn modelId="{C4EFBF8B-9812-4BB4-8501-AF0DCA956E9A}" type="presParOf" srcId="{70BF76C6-BE53-42AE-A674-C732D666836D}" destId="{E7E7CD12-E1B2-4B03-814E-B5BF24228296}" srcOrd="4" destOrd="0" presId="urn:microsoft.com/office/officeart/2005/8/layout/hProcess9"/>
    <dgm:cxn modelId="{45088B4D-1B3F-4BCB-9243-D01766259E7A}" type="presParOf" srcId="{70BF76C6-BE53-42AE-A674-C732D666836D}" destId="{F475D8BC-7BB7-4CDF-9090-5F8ECF4005CE}" srcOrd="5" destOrd="0" presId="urn:microsoft.com/office/officeart/2005/8/layout/hProcess9"/>
    <dgm:cxn modelId="{A31433E4-2206-46B6-8315-6C605CDE44DB}" type="presParOf" srcId="{70BF76C6-BE53-42AE-A674-C732D666836D}" destId="{C3D5F8C1-5477-424F-AC4E-ABF406C8382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0BD8BB-D944-46B7-BE23-12DE64E25B08}" type="doc">
      <dgm:prSet loTypeId="urn:microsoft.com/office/officeart/2005/8/layout/default#1" loCatId="list" qsTypeId="urn:microsoft.com/office/officeart/2005/8/quickstyle/3d1" qsCatId="3D" csTypeId="urn:microsoft.com/office/officeart/2005/8/colors/accent1_2" csCatId="accent1" phldr="1"/>
      <dgm:spPr/>
      <dgm:t>
        <a:bodyPr/>
        <a:lstStyle/>
        <a:p>
          <a:endParaRPr lang="pl-PL"/>
        </a:p>
      </dgm:t>
    </dgm:pt>
    <dgm:pt modelId="{651F9EB9-1D38-4ABA-8E7D-0E7159E1C2F7}">
      <dgm:prSet phldrT="[Tekst]"/>
      <dgm:spPr>
        <a:gradFill rotWithShape="0">
          <a:gsLst>
            <a:gs pos="0">
              <a:srgbClr val="93B4D7"/>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pl-PL" dirty="0"/>
            <a:t>Niedobór masy ciała &lt;5 </a:t>
          </a:r>
          <a:r>
            <a:rPr lang="pl-PL" dirty="0" err="1"/>
            <a:t>centyl</a:t>
          </a:r>
          <a:endParaRPr lang="pl-PL" dirty="0"/>
        </a:p>
      </dgm:t>
    </dgm:pt>
    <dgm:pt modelId="{487468DE-1BB4-4516-ABB3-F24F5E44FAB2}" type="parTrans" cxnId="{856E2112-41A3-41ED-BF36-D112F29F7310}">
      <dgm:prSet/>
      <dgm:spPr/>
      <dgm:t>
        <a:bodyPr/>
        <a:lstStyle/>
        <a:p>
          <a:endParaRPr lang="pl-PL"/>
        </a:p>
      </dgm:t>
    </dgm:pt>
    <dgm:pt modelId="{1F64F43F-967A-488F-8D8B-4EADBB76EC88}" type="sibTrans" cxnId="{856E2112-41A3-41ED-BF36-D112F29F7310}">
      <dgm:prSet/>
      <dgm:spPr/>
      <dgm:t>
        <a:bodyPr/>
        <a:lstStyle/>
        <a:p>
          <a:endParaRPr lang="pl-PL"/>
        </a:p>
      </dgm:t>
    </dgm:pt>
    <dgm:pt modelId="{ED1866F3-F6DF-48C6-93F6-95FD7B332699}">
      <dgm:prSet phldrT="[Tekst]"/>
      <dgm:spPr>
        <a:gradFill rotWithShape="0">
          <a:gsLst>
            <a:gs pos="0">
              <a:srgbClr val="8FC69F"/>
            </a:gs>
            <a:gs pos="50000">
              <a:srgbClr val="8FC69F"/>
            </a:gs>
            <a:gs pos="100000">
              <a:srgbClr val="8FC69F"/>
            </a:gs>
          </a:gsLst>
        </a:gradFill>
      </dgm:spPr>
      <dgm:t>
        <a:bodyPr/>
        <a:lstStyle/>
        <a:p>
          <a:r>
            <a:rPr lang="pl-PL" dirty="0"/>
            <a:t>Masa ciała prawidłowa </a:t>
          </a:r>
          <a:br>
            <a:rPr lang="pl-PL" dirty="0"/>
          </a:br>
          <a:r>
            <a:rPr lang="pl-PL" dirty="0"/>
            <a:t>5-85 </a:t>
          </a:r>
          <a:r>
            <a:rPr lang="pl-PL" dirty="0" err="1"/>
            <a:t>centyl</a:t>
          </a:r>
          <a:endParaRPr lang="pl-PL" dirty="0"/>
        </a:p>
      </dgm:t>
    </dgm:pt>
    <dgm:pt modelId="{D221AD09-EE65-4CFF-9705-C6FF1CC56276}" type="parTrans" cxnId="{84289E5F-8F73-4414-9AC5-4C4C81B05C5C}">
      <dgm:prSet/>
      <dgm:spPr/>
      <dgm:t>
        <a:bodyPr/>
        <a:lstStyle/>
        <a:p>
          <a:endParaRPr lang="pl-PL"/>
        </a:p>
      </dgm:t>
    </dgm:pt>
    <dgm:pt modelId="{19584999-D2E1-41FB-83DF-50FAE6C0800A}" type="sibTrans" cxnId="{84289E5F-8F73-4414-9AC5-4C4C81B05C5C}">
      <dgm:prSet/>
      <dgm:spPr/>
      <dgm:t>
        <a:bodyPr/>
        <a:lstStyle/>
        <a:p>
          <a:endParaRPr lang="pl-PL"/>
        </a:p>
      </dgm:t>
    </dgm:pt>
    <dgm:pt modelId="{59AA7F94-4661-433B-B3D0-501CB4851CFF}">
      <dgm:prSet phldrT="[Tekst]"/>
      <dgm:spPr>
        <a:gradFill rotWithShape="0">
          <a:gsLst>
            <a:gs pos="0">
              <a:srgbClr val="F9D648"/>
            </a:gs>
            <a:gs pos="50000">
              <a:srgbClr val="F9D648"/>
            </a:gs>
            <a:gs pos="100000">
              <a:srgbClr val="F9D648"/>
            </a:gs>
          </a:gsLst>
        </a:gradFill>
      </dgm:spPr>
      <dgm:t>
        <a:bodyPr/>
        <a:lstStyle/>
        <a:p>
          <a:r>
            <a:rPr lang="pl-PL" dirty="0"/>
            <a:t>Nadmierna masa ciała </a:t>
          </a:r>
          <a:br>
            <a:rPr lang="pl-PL" dirty="0"/>
          </a:br>
          <a:r>
            <a:rPr lang="pl-PL" dirty="0"/>
            <a:t>85-95 </a:t>
          </a:r>
          <a:r>
            <a:rPr lang="pl-PL" dirty="0" err="1"/>
            <a:t>centyl</a:t>
          </a:r>
          <a:endParaRPr lang="pl-PL" dirty="0"/>
        </a:p>
      </dgm:t>
    </dgm:pt>
    <dgm:pt modelId="{9A534090-8635-41CD-9C19-746BBA6518E9}" type="parTrans" cxnId="{CAA372CD-EE91-46B7-89CB-785947CA8485}">
      <dgm:prSet/>
      <dgm:spPr/>
      <dgm:t>
        <a:bodyPr/>
        <a:lstStyle/>
        <a:p>
          <a:endParaRPr lang="pl-PL"/>
        </a:p>
      </dgm:t>
    </dgm:pt>
    <dgm:pt modelId="{FB5D8379-DF4F-4A2A-8291-462584ADCBCF}" type="sibTrans" cxnId="{CAA372CD-EE91-46B7-89CB-785947CA8485}">
      <dgm:prSet/>
      <dgm:spPr/>
      <dgm:t>
        <a:bodyPr/>
        <a:lstStyle/>
        <a:p>
          <a:endParaRPr lang="pl-PL"/>
        </a:p>
      </dgm:t>
    </dgm:pt>
    <dgm:pt modelId="{E735ED67-ED25-434C-A68B-2C141C18C6C0}">
      <dgm:prSet phldrT="[Tekst]"/>
      <dgm:spPr>
        <a:gradFill rotWithShape="0">
          <a:gsLst>
            <a:gs pos="0">
              <a:srgbClr val="E4985E"/>
            </a:gs>
            <a:gs pos="94700">
              <a:srgbClr val="E4985E"/>
            </a:gs>
            <a:gs pos="50000">
              <a:srgbClr val="E4985E"/>
            </a:gs>
            <a:gs pos="100000">
              <a:srgbClr val="E4985E"/>
            </a:gs>
          </a:gsLst>
        </a:gradFill>
      </dgm:spPr>
      <dgm:t>
        <a:bodyPr/>
        <a:lstStyle/>
        <a:p>
          <a:r>
            <a:rPr lang="pl-PL" dirty="0"/>
            <a:t>Otyłość </a:t>
          </a:r>
          <a:br>
            <a:rPr lang="pl-PL" dirty="0"/>
          </a:br>
          <a:r>
            <a:rPr lang="pl-PL" dirty="0"/>
            <a:t>&gt;95 </a:t>
          </a:r>
          <a:r>
            <a:rPr lang="pl-PL" dirty="0" err="1"/>
            <a:t>centyl</a:t>
          </a:r>
          <a:endParaRPr lang="pl-PL" dirty="0"/>
        </a:p>
      </dgm:t>
    </dgm:pt>
    <dgm:pt modelId="{323FB405-EDEC-4ACC-8CE3-C856CC076F73}" type="parTrans" cxnId="{7C5F6016-3C63-495B-AEED-B9CB3C50EA6F}">
      <dgm:prSet/>
      <dgm:spPr/>
      <dgm:t>
        <a:bodyPr/>
        <a:lstStyle/>
        <a:p>
          <a:endParaRPr lang="pl-PL"/>
        </a:p>
      </dgm:t>
    </dgm:pt>
    <dgm:pt modelId="{BDEAD95F-2C11-4252-9CF1-A66D83B60E2C}" type="sibTrans" cxnId="{7C5F6016-3C63-495B-AEED-B9CB3C50EA6F}">
      <dgm:prSet/>
      <dgm:spPr/>
      <dgm:t>
        <a:bodyPr/>
        <a:lstStyle/>
        <a:p>
          <a:endParaRPr lang="pl-PL"/>
        </a:p>
      </dgm:t>
    </dgm:pt>
    <dgm:pt modelId="{10CAF8BA-B52A-42A9-8031-C5194B8F1821}">
      <dgm:prSet phldrT="[Tekst]" custT="1"/>
      <dgm:spPr>
        <a:solidFill>
          <a:srgbClr val="002060"/>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100" b="1" dirty="0"/>
            <a:t>Analiza podstawowych parametrów antropometrycznych z uwzględnieniem wskaźnika BMI;</a:t>
          </a:r>
        </a:p>
        <a:p>
          <a:pPr marL="0" marR="0" lvl="0" indent="0" defTabSz="914400" eaLnBrk="1" fontAlgn="auto" latinLnBrk="0" hangingPunct="1">
            <a:lnSpc>
              <a:spcPct val="100000"/>
            </a:lnSpc>
            <a:spcBef>
              <a:spcPts val="0"/>
            </a:spcBef>
            <a:spcAft>
              <a:spcPts val="0"/>
            </a:spcAft>
            <a:buClrTx/>
            <a:buSzTx/>
            <a:buFontTx/>
            <a:buNone/>
            <a:tabLst/>
            <a:defRPr/>
          </a:pPr>
          <a:r>
            <a:rPr lang="pl-PL" sz="1100" b="1" dirty="0"/>
            <a:t>Wg WHO </a:t>
          </a:r>
          <a:endParaRPr lang="pl-PL" sz="1100" dirty="0"/>
        </a:p>
        <a:p>
          <a:pPr marL="0" lvl="0" defTabSz="488950">
            <a:lnSpc>
              <a:spcPct val="90000"/>
            </a:lnSpc>
            <a:spcBef>
              <a:spcPct val="0"/>
            </a:spcBef>
            <a:spcAft>
              <a:spcPct val="35000"/>
            </a:spcAft>
            <a:buNone/>
          </a:pPr>
          <a:endParaRPr lang="pl-PL" sz="1100" dirty="0"/>
        </a:p>
      </dgm:t>
    </dgm:pt>
    <dgm:pt modelId="{FD9BAFC2-5EED-490A-8D2F-FB5B04446508}" type="parTrans" cxnId="{AA8FB4FE-1CC7-4ACB-98B4-7D8DF077D8EA}">
      <dgm:prSet/>
      <dgm:spPr/>
      <dgm:t>
        <a:bodyPr/>
        <a:lstStyle/>
        <a:p>
          <a:endParaRPr lang="pl-PL"/>
        </a:p>
      </dgm:t>
    </dgm:pt>
    <dgm:pt modelId="{0BAAEEA6-DB2F-4E40-8815-29495E594D74}" type="sibTrans" cxnId="{AA8FB4FE-1CC7-4ACB-98B4-7D8DF077D8EA}">
      <dgm:prSet/>
      <dgm:spPr/>
      <dgm:t>
        <a:bodyPr/>
        <a:lstStyle/>
        <a:p>
          <a:endParaRPr lang="pl-PL"/>
        </a:p>
      </dgm:t>
    </dgm:pt>
    <dgm:pt modelId="{00CF6743-BD38-45DD-8631-7B9C4D49414A}" type="pres">
      <dgm:prSet presAssocID="{990BD8BB-D944-46B7-BE23-12DE64E25B08}" presName="diagram" presStyleCnt="0">
        <dgm:presLayoutVars>
          <dgm:dir/>
          <dgm:resizeHandles val="exact"/>
        </dgm:presLayoutVars>
      </dgm:prSet>
      <dgm:spPr/>
    </dgm:pt>
    <dgm:pt modelId="{CD987D07-F1FD-4955-9FE0-CA1FADE372AA}" type="pres">
      <dgm:prSet presAssocID="{651F9EB9-1D38-4ABA-8E7D-0E7159E1C2F7}" presName="node" presStyleLbl="node1" presStyleIdx="0" presStyleCnt="5" custLinFactNeighborX="81406" custLinFactNeighborY="-34">
        <dgm:presLayoutVars>
          <dgm:bulletEnabled val="1"/>
        </dgm:presLayoutVars>
      </dgm:prSet>
      <dgm:spPr/>
    </dgm:pt>
    <dgm:pt modelId="{887ACC54-3B9F-4801-AD53-6F086ED4119C}" type="pres">
      <dgm:prSet presAssocID="{1F64F43F-967A-488F-8D8B-4EADBB76EC88}" presName="sibTrans" presStyleCnt="0"/>
      <dgm:spPr/>
    </dgm:pt>
    <dgm:pt modelId="{A3217D31-D2F1-4C6C-AB9B-EF0C1565C231}" type="pres">
      <dgm:prSet presAssocID="{ED1866F3-F6DF-48C6-93F6-95FD7B332699}" presName="node" presStyleLbl="node1" presStyleIdx="1" presStyleCnt="5" custLinFactNeighborX="97159" custLinFactNeighborY="3825">
        <dgm:presLayoutVars>
          <dgm:bulletEnabled val="1"/>
        </dgm:presLayoutVars>
      </dgm:prSet>
      <dgm:spPr/>
    </dgm:pt>
    <dgm:pt modelId="{5AC682BF-F7BC-4CCF-96DD-DD196A522F9D}" type="pres">
      <dgm:prSet presAssocID="{19584999-D2E1-41FB-83DF-50FAE6C0800A}" presName="sibTrans" presStyleCnt="0"/>
      <dgm:spPr/>
    </dgm:pt>
    <dgm:pt modelId="{834A5CE4-36CC-4D4D-85F8-2F6962F3C82B}" type="pres">
      <dgm:prSet presAssocID="{59AA7F94-4661-433B-B3D0-501CB4851CFF}" presName="node" presStyleLbl="node1" presStyleIdx="2" presStyleCnt="5" custLinFactX="16454" custLinFactNeighborX="100000" custLinFactNeighborY="34">
        <dgm:presLayoutVars>
          <dgm:bulletEnabled val="1"/>
        </dgm:presLayoutVars>
      </dgm:prSet>
      <dgm:spPr/>
    </dgm:pt>
    <dgm:pt modelId="{C9EC40C2-16B9-415D-ACF4-6610BB1EF105}" type="pres">
      <dgm:prSet presAssocID="{FB5D8379-DF4F-4A2A-8291-462584ADCBCF}" presName="sibTrans" presStyleCnt="0"/>
      <dgm:spPr/>
    </dgm:pt>
    <dgm:pt modelId="{C2AA1C5E-D685-4795-A4DF-68E22C559951}" type="pres">
      <dgm:prSet presAssocID="{E735ED67-ED25-434C-A68B-2C141C18C6C0}" presName="node" presStyleLbl="node1" presStyleIdx="3" presStyleCnt="5" custLinFactX="33530" custLinFactNeighborX="100000" custLinFactNeighborY="-34">
        <dgm:presLayoutVars>
          <dgm:bulletEnabled val="1"/>
        </dgm:presLayoutVars>
      </dgm:prSet>
      <dgm:spPr/>
    </dgm:pt>
    <dgm:pt modelId="{2785A40B-1779-4242-BD87-F5D89C5AF36E}" type="pres">
      <dgm:prSet presAssocID="{BDEAD95F-2C11-4252-9CF1-A66D83B60E2C}" presName="sibTrans" presStyleCnt="0"/>
      <dgm:spPr/>
    </dgm:pt>
    <dgm:pt modelId="{F4EB1CD5-D411-48D8-B4C4-E08B59FC60FB}" type="pres">
      <dgm:prSet presAssocID="{10CAF8BA-B52A-42A9-8031-C5194B8F1821}" presName="node" presStyleLbl="node1" presStyleIdx="4" presStyleCnt="5" custScaleY="100069" custLinFactX="-200000" custLinFactNeighborX="-293562" custLinFactNeighborY="-1963">
        <dgm:presLayoutVars>
          <dgm:bulletEnabled val="1"/>
        </dgm:presLayoutVars>
      </dgm:prSet>
      <dgm:spPr/>
    </dgm:pt>
  </dgm:ptLst>
  <dgm:cxnLst>
    <dgm:cxn modelId="{856E2112-41A3-41ED-BF36-D112F29F7310}" srcId="{990BD8BB-D944-46B7-BE23-12DE64E25B08}" destId="{651F9EB9-1D38-4ABA-8E7D-0E7159E1C2F7}" srcOrd="0" destOrd="0" parTransId="{487468DE-1BB4-4516-ABB3-F24F5E44FAB2}" sibTransId="{1F64F43F-967A-488F-8D8B-4EADBB76EC88}"/>
    <dgm:cxn modelId="{7C5F6016-3C63-495B-AEED-B9CB3C50EA6F}" srcId="{990BD8BB-D944-46B7-BE23-12DE64E25B08}" destId="{E735ED67-ED25-434C-A68B-2C141C18C6C0}" srcOrd="3" destOrd="0" parTransId="{323FB405-EDEC-4ACC-8CE3-C856CC076F73}" sibTransId="{BDEAD95F-2C11-4252-9CF1-A66D83B60E2C}"/>
    <dgm:cxn modelId="{84289E5F-8F73-4414-9AC5-4C4C81B05C5C}" srcId="{990BD8BB-D944-46B7-BE23-12DE64E25B08}" destId="{ED1866F3-F6DF-48C6-93F6-95FD7B332699}" srcOrd="1" destOrd="0" parTransId="{D221AD09-EE65-4CFF-9705-C6FF1CC56276}" sibTransId="{19584999-D2E1-41FB-83DF-50FAE6C0800A}"/>
    <dgm:cxn modelId="{EFFB3770-F0DA-4A8E-9B36-AF6C32FEDBBD}" type="presOf" srcId="{59AA7F94-4661-433B-B3D0-501CB4851CFF}" destId="{834A5CE4-36CC-4D4D-85F8-2F6962F3C82B}" srcOrd="0" destOrd="0" presId="urn:microsoft.com/office/officeart/2005/8/layout/default#1"/>
    <dgm:cxn modelId="{755DDCB0-07EF-4845-8244-4840CC34630A}" type="presOf" srcId="{10CAF8BA-B52A-42A9-8031-C5194B8F1821}" destId="{F4EB1CD5-D411-48D8-B4C4-E08B59FC60FB}" srcOrd="0" destOrd="0" presId="urn:microsoft.com/office/officeart/2005/8/layout/default#1"/>
    <dgm:cxn modelId="{5EF613CC-908E-4F6D-B85E-97C3F9E6A171}" type="presOf" srcId="{ED1866F3-F6DF-48C6-93F6-95FD7B332699}" destId="{A3217D31-D2F1-4C6C-AB9B-EF0C1565C231}" srcOrd="0" destOrd="0" presId="urn:microsoft.com/office/officeart/2005/8/layout/default#1"/>
    <dgm:cxn modelId="{CAA372CD-EE91-46B7-89CB-785947CA8485}" srcId="{990BD8BB-D944-46B7-BE23-12DE64E25B08}" destId="{59AA7F94-4661-433B-B3D0-501CB4851CFF}" srcOrd="2" destOrd="0" parTransId="{9A534090-8635-41CD-9C19-746BBA6518E9}" sibTransId="{FB5D8379-DF4F-4A2A-8291-462584ADCBCF}"/>
    <dgm:cxn modelId="{00CC99CE-FB2F-40DD-9B13-71F642B06418}" type="presOf" srcId="{651F9EB9-1D38-4ABA-8E7D-0E7159E1C2F7}" destId="{CD987D07-F1FD-4955-9FE0-CA1FADE372AA}" srcOrd="0" destOrd="0" presId="urn:microsoft.com/office/officeart/2005/8/layout/default#1"/>
    <dgm:cxn modelId="{FCDBC9D1-DFDD-4225-9E9D-8A9A700BAF1C}" type="presOf" srcId="{990BD8BB-D944-46B7-BE23-12DE64E25B08}" destId="{00CF6743-BD38-45DD-8631-7B9C4D49414A}" srcOrd="0" destOrd="0" presId="urn:microsoft.com/office/officeart/2005/8/layout/default#1"/>
    <dgm:cxn modelId="{179A80D6-EA26-45A0-9E0B-51F2AF3D5198}" type="presOf" srcId="{E735ED67-ED25-434C-A68B-2C141C18C6C0}" destId="{C2AA1C5E-D685-4795-A4DF-68E22C559951}" srcOrd="0" destOrd="0" presId="urn:microsoft.com/office/officeart/2005/8/layout/default#1"/>
    <dgm:cxn modelId="{AA8FB4FE-1CC7-4ACB-98B4-7D8DF077D8EA}" srcId="{990BD8BB-D944-46B7-BE23-12DE64E25B08}" destId="{10CAF8BA-B52A-42A9-8031-C5194B8F1821}" srcOrd="4" destOrd="0" parTransId="{FD9BAFC2-5EED-490A-8D2F-FB5B04446508}" sibTransId="{0BAAEEA6-DB2F-4E40-8815-29495E594D74}"/>
    <dgm:cxn modelId="{27BE580D-D371-4723-9A97-AC05A93F00EB}" type="presParOf" srcId="{00CF6743-BD38-45DD-8631-7B9C4D49414A}" destId="{CD987D07-F1FD-4955-9FE0-CA1FADE372AA}" srcOrd="0" destOrd="0" presId="urn:microsoft.com/office/officeart/2005/8/layout/default#1"/>
    <dgm:cxn modelId="{49A396E5-0C55-4F4A-87B9-227DE49357B5}" type="presParOf" srcId="{00CF6743-BD38-45DD-8631-7B9C4D49414A}" destId="{887ACC54-3B9F-4801-AD53-6F086ED4119C}" srcOrd="1" destOrd="0" presId="urn:microsoft.com/office/officeart/2005/8/layout/default#1"/>
    <dgm:cxn modelId="{36F3EF32-7DF2-497D-8602-68CBB5CF8E41}" type="presParOf" srcId="{00CF6743-BD38-45DD-8631-7B9C4D49414A}" destId="{A3217D31-D2F1-4C6C-AB9B-EF0C1565C231}" srcOrd="2" destOrd="0" presId="urn:microsoft.com/office/officeart/2005/8/layout/default#1"/>
    <dgm:cxn modelId="{46EE248D-587E-40B0-938B-7A1D1B34571B}" type="presParOf" srcId="{00CF6743-BD38-45DD-8631-7B9C4D49414A}" destId="{5AC682BF-F7BC-4CCF-96DD-DD196A522F9D}" srcOrd="3" destOrd="0" presId="urn:microsoft.com/office/officeart/2005/8/layout/default#1"/>
    <dgm:cxn modelId="{04ADEB9B-F7C2-4CFB-B27C-A1BEBC3D89C8}" type="presParOf" srcId="{00CF6743-BD38-45DD-8631-7B9C4D49414A}" destId="{834A5CE4-36CC-4D4D-85F8-2F6962F3C82B}" srcOrd="4" destOrd="0" presId="urn:microsoft.com/office/officeart/2005/8/layout/default#1"/>
    <dgm:cxn modelId="{1A8DA1C9-85D4-492A-8ACC-012972D29299}" type="presParOf" srcId="{00CF6743-BD38-45DD-8631-7B9C4D49414A}" destId="{C9EC40C2-16B9-415D-ACF4-6610BB1EF105}" srcOrd="5" destOrd="0" presId="urn:microsoft.com/office/officeart/2005/8/layout/default#1"/>
    <dgm:cxn modelId="{D445BA05-DDF5-4AED-A38F-CD00438A2D67}" type="presParOf" srcId="{00CF6743-BD38-45DD-8631-7B9C4D49414A}" destId="{C2AA1C5E-D685-4795-A4DF-68E22C559951}" srcOrd="6" destOrd="0" presId="urn:microsoft.com/office/officeart/2005/8/layout/default#1"/>
    <dgm:cxn modelId="{859A9DB6-2DBA-4498-8AB1-ADD9F278A4E6}" type="presParOf" srcId="{00CF6743-BD38-45DD-8631-7B9C4D49414A}" destId="{2785A40B-1779-4242-BD87-F5D89C5AF36E}" srcOrd="7" destOrd="0" presId="urn:microsoft.com/office/officeart/2005/8/layout/default#1"/>
    <dgm:cxn modelId="{85FA2FD6-A084-472C-9A0F-1850436DD344}" type="presParOf" srcId="{00CF6743-BD38-45DD-8631-7B9C4D49414A}" destId="{F4EB1CD5-D411-48D8-B4C4-E08B59FC60FB}" srcOrd="8"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A850CD-96E0-4EDD-82AF-7DADC957F2CD}" type="doc">
      <dgm:prSet loTypeId="urn:microsoft.com/office/officeart/2005/8/layout/default#2" loCatId="list" qsTypeId="urn:microsoft.com/office/officeart/2005/8/quickstyle/3d1" qsCatId="3D" csTypeId="urn:microsoft.com/office/officeart/2005/8/colors/accent1_2" csCatId="accent1" phldr="1"/>
      <dgm:spPr/>
      <dgm:t>
        <a:bodyPr/>
        <a:lstStyle/>
        <a:p>
          <a:endParaRPr lang="pl-PL"/>
        </a:p>
      </dgm:t>
    </dgm:pt>
    <dgm:pt modelId="{85F0322C-D65B-448D-A641-7FF9485DAEAE}">
      <dgm:prSet phldrT="[Tekst]" custT="1"/>
      <dgm:spPr>
        <a:solidFill>
          <a:schemeClr val="accent5">
            <a:lumMod val="60000"/>
            <a:lumOff val="40000"/>
          </a:schemeClr>
        </a:solidFill>
      </dgm:spPr>
      <dgm:t>
        <a:bodyPr/>
        <a:lstStyle/>
        <a:p>
          <a:pPr algn="ctr"/>
          <a:r>
            <a:rPr lang="pl-PL" sz="2000" b="1" dirty="0">
              <a:solidFill>
                <a:schemeClr val="tx1"/>
              </a:solidFill>
              <a:effectLst>
                <a:outerShdw blurRad="38100" dist="38100" dir="2700000" algn="tl">
                  <a:srgbClr val="000000">
                    <a:alpha val="43137"/>
                  </a:srgbClr>
                </a:outerShdw>
              </a:effectLst>
            </a:rPr>
            <a:t>Otyłość jako niezależna jednostka chorobowa</a:t>
          </a:r>
        </a:p>
      </dgm:t>
    </dgm:pt>
    <dgm:pt modelId="{903D0531-C02B-489D-8736-93E5570B7169}" type="parTrans" cxnId="{A672FDB1-D058-4642-84DA-A568F0ACD31A}">
      <dgm:prSet/>
      <dgm:spPr/>
      <dgm:t>
        <a:bodyPr/>
        <a:lstStyle/>
        <a:p>
          <a:endParaRPr lang="pl-PL"/>
        </a:p>
      </dgm:t>
    </dgm:pt>
    <dgm:pt modelId="{7BA39C4E-8263-44AD-8ADF-0CD3C796C616}" type="sibTrans" cxnId="{A672FDB1-D058-4642-84DA-A568F0ACD31A}">
      <dgm:prSet/>
      <dgm:spPr/>
      <dgm:t>
        <a:bodyPr/>
        <a:lstStyle/>
        <a:p>
          <a:endParaRPr lang="pl-PL"/>
        </a:p>
      </dgm:t>
    </dgm:pt>
    <dgm:pt modelId="{9CB6D910-AE7E-4F24-A0E4-7D0193AFA3FE}">
      <dgm:prSet phldrT="[Tekst]" custT="1"/>
      <dgm:spPr>
        <a:solidFill>
          <a:schemeClr val="accent5">
            <a:lumMod val="60000"/>
            <a:lumOff val="40000"/>
          </a:schemeClr>
        </a:solidFill>
      </dgm:spPr>
      <dgm:t>
        <a:bodyPr/>
        <a:lstStyle/>
        <a:p>
          <a:pPr algn="l"/>
          <a:r>
            <a:rPr lang="pl-PL" sz="2000" dirty="0">
              <a:solidFill>
                <a:schemeClr val="tx1"/>
              </a:solidFill>
              <a:effectLst/>
            </a:rPr>
            <a:t>Kod E66 według X rewizji Międzynarodowej Klasyfikacji Chorób i Problemów zdrowotnych ICD -10.</a:t>
          </a:r>
        </a:p>
      </dgm:t>
    </dgm:pt>
    <dgm:pt modelId="{82E0AE23-5D26-490E-8A0B-BD2A9D802E72}" type="parTrans" cxnId="{ADC8B733-D18B-4CCE-9450-220CC0C5C871}">
      <dgm:prSet/>
      <dgm:spPr/>
      <dgm:t>
        <a:bodyPr/>
        <a:lstStyle/>
        <a:p>
          <a:endParaRPr lang="pl-PL"/>
        </a:p>
      </dgm:t>
    </dgm:pt>
    <dgm:pt modelId="{B2E3C38A-303C-4A01-9D18-3CD410A62A56}" type="sibTrans" cxnId="{ADC8B733-D18B-4CCE-9450-220CC0C5C871}">
      <dgm:prSet/>
      <dgm:spPr/>
      <dgm:t>
        <a:bodyPr/>
        <a:lstStyle/>
        <a:p>
          <a:endParaRPr lang="pl-PL"/>
        </a:p>
      </dgm:t>
    </dgm:pt>
    <dgm:pt modelId="{ED5469C8-DECD-44B8-A02D-43413A405BED}">
      <dgm:prSet phldrT="[Tekst]" custT="1"/>
      <dgm:spPr>
        <a:solidFill>
          <a:schemeClr val="accent5">
            <a:lumMod val="60000"/>
            <a:lumOff val="40000"/>
          </a:schemeClr>
        </a:solidFill>
      </dgm:spPr>
      <dgm:t>
        <a:bodyPr/>
        <a:lstStyle/>
        <a:p>
          <a:pPr algn="ctr"/>
          <a:r>
            <a:rPr lang="pl-PL" sz="2000" b="1" dirty="0">
              <a:solidFill>
                <a:schemeClr val="tx1"/>
              </a:solidFill>
              <a:effectLst>
                <a:outerShdw blurRad="38100" dist="38100" dir="2700000" algn="tl">
                  <a:srgbClr val="000000">
                    <a:alpha val="43137"/>
                  </a:srgbClr>
                </a:outerShdw>
              </a:effectLst>
            </a:rPr>
            <a:t>Otyłość jako czynnik ryzyka</a:t>
          </a:r>
        </a:p>
      </dgm:t>
    </dgm:pt>
    <dgm:pt modelId="{48BF4921-74E1-433F-A6BF-341B48A1B90F}" type="parTrans" cxnId="{3354D99D-F3ED-4B11-824E-FF8B2908FB7C}">
      <dgm:prSet/>
      <dgm:spPr/>
      <dgm:t>
        <a:bodyPr/>
        <a:lstStyle/>
        <a:p>
          <a:endParaRPr lang="pl-PL"/>
        </a:p>
      </dgm:t>
    </dgm:pt>
    <dgm:pt modelId="{95127521-244D-477E-988F-937253C062BB}" type="sibTrans" cxnId="{3354D99D-F3ED-4B11-824E-FF8B2908FB7C}">
      <dgm:prSet/>
      <dgm:spPr/>
      <dgm:t>
        <a:bodyPr/>
        <a:lstStyle/>
        <a:p>
          <a:endParaRPr lang="pl-PL"/>
        </a:p>
      </dgm:t>
    </dgm:pt>
    <dgm:pt modelId="{416C7451-91D6-46BD-91C4-696EE128B659}">
      <dgm:prSet phldrT="[Tekst]" custT="1"/>
      <dgm:spPr>
        <a:solidFill>
          <a:schemeClr val="accent5">
            <a:lumMod val="60000"/>
            <a:lumOff val="40000"/>
          </a:schemeClr>
        </a:solidFill>
      </dgm:spPr>
      <dgm:t>
        <a:bodyPr/>
        <a:lstStyle/>
        <a:p>
          <a:pPr algn="l"/>
          <a:r>
            <a:rPr lang="pl-PL" sz="2000" dirty="0">
              <a:solidFill>
                <a:schemeClr val="tx1"/>
              </a:solidFill>
              <a:effectLst/>
            </a:rPr>
            <a:t>Ryzyko wystąpienia wielu chorób przewlekłych (w tym sercowo-naczyniowych, niektórych nowotworów, cukrzycy typu 2) </a:t>
          </a:r>
          <a:br>
            <a:rPr lang="pl-PL" sz="2000" dirty="0">
              <a:solidFill>
                <a:schemeClr val="tx1"/>
              </a:solidFill>
              <a:effectLst/>
            </a:rPr>
          </a:br>
          <a:r>
            <a:rPr lang="pl-PL" sz="2000" dirty="0">
              <a:solidFill>
                <a:schemeClr val="tx1"/>
              </a:solidFill>
              <a:effectLst/>
            </a:rPr>
            <a:t>a także przedwczesnej umieralności.</a:t>
          </a:r>
        </a:p>
      </dgm:t>
    </dgm:pt>
    <dgm:pt modelId="{AF433745-AB9B-44B3-9DAB-184A3B0C5076}" type="parTrans" cxnId="{0FCB448E-C191-4E89-804E-A8401E1B64CE}">
      <dgm:prSet/>
      <dgm:spPr/>
      <dgm:t>
        <a:bodyPr/>
        <a:lstStyle/>
        <a:p>
          <a:endParaRPr lang="pl-PL"/>
        </a:p>
      </dgm:t>
    </dgm:pt>
    <dgm:pt modelId="{B6271557-E860-4119-AE48-3620CE401430}" type="sibTrans" cxnId="{0FCB448E-C191-4E89-804E-A8401E1B64CE}">
      <dgm:prSet/>
      <dgm:spPr/>
      <dgm:t>
        <a:bodyPr/>
        <a:lstStyle/>
        <a:p>
          <a:endParaRPr lang="pl-PL"/>
        </a:p>
      </dgm:t>
    </dgm:pt>
    <dgm:pt modelId="{CFC9E6CB-F0BD-4CD1-B3E6-448670F781B9}" type="pres">
      <dgm:prSet presAssocID="{2DA850CD-96E0-4EDD-82AF-7DADC957F2CD}" presName="diagram" presStyleCnt="0">
        <dgm:presLayoutVars>
          <dgm:dir/>
          <dgm:resizeHandles val="exact"/>
        </dgm:presLayoutVars>
      </dgm:prSet>
      <dgm:spPr/>
    </dgm:pt>
    <dgm:pt modelId="{E1AF000E-D25F-4792-8FEF-3C38B7B5F932}" type="pres">
      <dgm:prSet presAssocID="{85F0322C-D65B-448D-A641-7FF9485DAEAE}" presName="node" presStyleLbl="node1" presStyleIdx="0" presStyleCnt="2">
        <dgm:presLayoutVars>
          <dgm:bulletEnabled val="1"/>
        </dgm:presLayoutVars>
      </dgm:prSet>
      <dgm:spPr/>
    </dgm:pt>
    <dgm:pt modelId="{58BEB782-F9C2-44BF-ADA6-E845B5B2B3E9}" type="pres">
      <dgm:prSet presAssocID="{7BA39C4E-8263-44AD-8ADF-0CD3C796C616}" presName="sibTrans" presStyleCnt="0"/>
      <dgm:spPr/>
    </dgm:pt>
    <dgm:pt modelId="{7804532A-D96C-4D45-B6BA-4D9512BCFA28}" type="pres">
      <dgm:prSet presAssocID="{ED5469C8-DECD-44B8-A02D-43413A405BED}" presName="node" presStyleLbl="node1" presStyleIdx="1" presStyleCnt="2">
        <dgm:presLayoutVars>
          <dgm:bulletEnabled val="1"/>
        </dgm:presLayoutVars>
      </dgm:prSet>
      <dgm:spPr/>
    </dgm:pt>
  </dgm:ptLst>
  <dgm:cxnLst>
    <dgm:cxn modelId="{ADC8B733-D18B-4CCE-9450-220CC0C5C871}" srcId="{85F0322C-D65B-448D-A641-7FF9485DAEAE}" destId="{9CB6D910-AE7E-4F24-A0E4-7D0193AFA3FE}" srcOrd="0" destOrd="0" parTransId="{82E0AE23-5D26-490E-8A0B-BD2A9D802E72}" sibTransId="{B2E3C38A-303C-4A01-9D18-3CD410A62A56}"/>
    <dgm:cxn modelId="{47613241-87F7-4751-BDD6-492BA3AB91BF}" type="presOf" srcId="{ED5469C8-DECD-44B8-A02D-43413A405BED}" destId="{7804532A-D96C-4D45-B6BA-4D9512BCFA28}" srcOrd="0" destOrd="0" presId="urn:microsoft.com/office/officeart/2005/8/layout/default#2"/>
    <dgm:cxn modelId="{A4501F64-4DC1-4431-A083-A75EFF129718}" type="presOf" srcId="{2DA850CD-96E0-4EDD-82AF-7DADC957F2CD}" destId="{CFC9E6CB-F0BD-4CD1-B3E6-448670F781B9}" srcOrd="0" destOrd="0" presId="urn:microsoft.com/office/officeart/2005/8/layout/default#2"/>
    <dgm:cxn modelId="{A1998D53-647B-4D6B-9081-4D9E234E28B6}" type="presOf" srcId="{85F0322C-D65B-448D-A641-7FF9485DAEAE}" destId="{E1AF000E-D25F-4792-8FEF-3C38B7B5F932}" srcOrd="0" destOrd="0" presId="urn:microsoft.com/office/officeart/2005/8/layout/default#2"/>
    <dgm:cxn modelId="{0FCB448E-C191-4E89-804E-A8401E1B64CE}" srcId="{ED5469C8-DECD-44B8-A02D-43413A405BED}" destId="{416C7451-91D6-46BD-91C4-696EE128B659}" srcOrd="0" destOrd="0" parTransId="{AF433745-AB9B-44B3-9DAB-184A3B0C5076}" sibTransId="{B6271557-E860-4119-AE48-3620CE401430}"/>
    <dgm:cxn modelId="{3354D99D-F3ED-4B11-824E-FF8B2908FB7C}" srcId="{2DA850CD-96E0-4EDD-82AF-7DADC957F2CD}" destId="{ED5469C8-DECD-44B8-A02D-43413A405BED}" srcOrd="1" destOrd="0" parTransId="{48BF4921-74E1-433F-A6BF-341B48A1B90F}" sibTransId="{95127521-244D-477E-988F-937253C062BB}"/>
    <dgm:cxn modelId="{A672FDB1-D058-4642-84DA-A568F0ACD31A}" srcId="{2DA850CD-96E0-4EDD-82AF-7DADC957F2CD}" destId="{85F0322C-D65B-448D-A641-7FF9485DAEAE}" srcOrd="0" destOrd="0" parTransId="{903D0531-C02B-489D-8736-93E5570B7169}" sibTransId="{7BA39C4E-8263-44AD-8ADF-0CD3C796C616}"/>
    <dgm:cxn modelId="{1A8D69D1-40AE-4D5F-962A-85FA9A45E2DF}" type="presOf" srcId="{416C7451-91D6-46BD-91C4-696EE128B659}" destId="{7804532A-D96C-4D45-B6BA-4D9512BCFA28}" srcOrd="0" destOrd="1" presId="urn:microsoft.com/office/officeart/2005/8/layout/default#2"/>
    <dgm:cxn modelId="{7DAF12F8-186C-4D3B-A77E-1CDBEF511963}" type="presOf" srcId="{9CB6D910-AE7E-4F24-A0E4-7D0193AFA3FE}" destId="{E1AF000E-D25F-4792-8FEF-3C38B7B5F932}" srcOrd="0" destOrd="1" presId="urn:microsoft.com/office/officeart/2005/8/layout/default#2"/>
    <dgm:cxn modelId="{DBF0993E-CE93-44FF-9266-AF462ED35734}" type="presParOf" srcId="{CFC9E6CB-F0BD-4CD1-B3E6-448670F781B9}" destId="{E1AF000E-D25F-4792-8FEF-3C38B7B5F932}" srcOrd="0" destOrd="0" presId="urn:microsoft.com/office/officeart/2005/8/layout/default#2"/>
    <dgm:cxn modelId="{5448E479-6B1E-4AFA-A644-0CF6933E5B9E}" type="presParOf" srcId="{CFC9E6CB-F0BD-4CD1-B3E6-448670F781B9}" destId="{58BEB782-F9C2-44BF-ADA6-E845B5B2B3E9}" srcOrd="1" destOrd="0" presId="urn:microsoft.com/office/officeart/2005/8/layout/default#2"/>
    <dgm:cxn modelId="{0CC1998E-6994-41C3-8CB1-A7C834BAB688}" type="presParOf" srcId="{CFC9E6CB-F0BD-4CD1-B3E6-448670F781B9}" destId="{7804532A-D96C-4D45-B6BA-4D9512BCFA28}" srcOrd="2"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1F5080-02B4-4B6F-81D8-82C19DC46886}" type="doc">
      <dgm:prSet loTypeId="urn:microsoft.com/office/officeart/2005/8/layout/list1" loCatId="list" qsTypeId="urn:microsoft.com/office/officeart/2005/8/quickstyle/3d1" qsCatId="3D" csTypeId="urn:microsoft.com/office/officeart/2005/8/colors/colorful5" csCatId="colorful" phldr="1"/>
      <dgm:spPr/>
      <dgm:t>
        <a:bodyPr/>
        <a:lstStyle/>
        <a:p>
          <a:endParaRPr lang="pl-PL"/>
        </a:p>
      </dgm:t>
    </dgm:pt>
    <dgm:pt modelId="{57677DB6-9EEA-49F0-9ECC-F4CC757956BA}">
      <dgm:prSet phldrT="[Tekst]" custT="1"/>
      <dgm:spPr/>
      <dgm:t>
        <a:bodyPr/>
        <a:lstStyle/>
        <a:p>
          <a:r>
            <a:rPr lang="pl-PL" sz="3200" b="1" i="0" dirty="0">
              <a:effectLst>
                <a:outerShdw blurRad="38100" dist="38100" dir="2700000" algn="tl">
                  <a:srgbClr val="000000">
                    <a:alpha val="43137"/>
                  </a:srgbClr>
                </a:outerShdw>
              </a:effectLst>
            </a:rPr>
            <a:t>Przedmiot</a:t>
          </a:r>
          <a:endParaRPr lang="pl-PL" sz="3200" i="0" dirty="0">
            <a:effectLst>
              <a:outerShdw blurRad="38100" dist="38100" dir="2700000" algn="tl">
                <a:srgbClr val="000000">
                  <a:alpha val="43137"/>
                </a:srgbClr>
              </a:outerShdw>
            </a:effectLst>
          </a:endParaRPr>
        </a:p>
      </dgm:t>
    </dgm:pt>
    <dgm:pt modelId="{772420CD-6878-4A3D-97BD-826932792DC0}" type="parTrans" cxnId="{B3838C7C-44F4-4AB7-AE33-F0002C1D91E6}">
      <dgm:prSet/>
      <dgm:spPr/>
      <dgm:t>
        <a:bodyPr/>
        <a:lstStyle/>
        <a:p>
          <a:endParaRPr lang="pl-PL" sz="4400">
            <a:effectLst>
              <a:outerShdw blurRad="38100" dist="38100" dir="2700000" algn="tl">
                <a:srgbClr val="000000">
                  <a:alpha val="43137"/>
                </a:srgbClr>
              </a:outerShdw>
            </a:effectLst>
          </a:endParaRPr>
        </a:p>
      </dgm:t>
    </dgm:pt>
    <dgm:pt modelId="{8B17E25B-D3DA-4966-81AC-DE3650270E38}" type="sibTrans" cxnId="{B3838C7C-44F4-4AB7-AE33-F0002C1D91E6}">
      <dgm:prSet/>
      <dgm:spPr/>
      <dgm:t>
        <a:bodyPr/>
        <a:lstStyle/>
        <a:p>
          <a:endParaRPr lang="pl-PL" sz="4400">
            <a:effectLst>
              <a:outerShdw blurRad="38100" dist="38100" dir="2700000" algn="tl">
                <a:srgbClr val="000000">
                  <a:alpha val="43137"/>
                </a:srgbClr>
              </a:outerShdw>
            </a:effectLst>
          </a:endParaRPr>
        </a:p>
      </dgm:t>
    </dgm:pt>
    <dgm:pt modelId="{E38E5656-72F9-4238-9F00-847207FA6AE0}">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600" i="1" dirty="0">
              <a:effectLst>
                <a:outerShdw blurRad="38100" dist="38100" dir="2700000" algn="tl">
                  <a:srgbClr val="000000">
                    <a:alpha val="43137"/>
                  </a:srgbClr>
                </a:outerShdw>
              </a:effectLst>
            </a:rPr>
            <a:t>Określenie skali zjawiska nieprawidłowej masy ciała wśród dzieci i  młodzieży na poziomie globalnym, europejskim </a:t>
          </a:r>
          <a:r>
            <a:rPr lang="pl-PL" sz="1600" i="1">
              <a:effectLst>
                <a:outerShdw blurRad="38100" dist="38100" dir="2700000" algn="tl">
                  <a:srgbClr val="000000">
                    <a:alpha val="43137"/>
                  </a:srgbClr>
                </a:outerShdw>
              </a:effectLst>
            </a:rPr>
            <a:t>i krajowym.</a:t>
          </a:r>
          <a:endParaRPr lang="pl-PL" sz="1600" i="1" dirty="0">
            <a:effectLst>
              <a:outerShdw blurRad="38100" dist="38100" dir="2700000" algn="tl">
                <a:srgbClr val="000000">
                  <a:alpha val="43137"/>
                </a:srgbClr>
              </a:outerShdw>
            </a:effectLst>
          </a:endParaRPr>
        </a:p>
      </dgm:t>
    </dgm:pt>
    <dgm:pt modelId="{D7D343CE-E40D-40C8-80AC-4B110D69F390}" type="parTrans" cxnId="{A9DD7F2E-6C31-4292-9935-DF7556B4BA14}">
      <dgm:prSet/>
      <dgm:spPr/>
      <dgm:t>
        <a:bodyPr/>
        <a:lstStyle/>
        <a:p>
          <a:endParaRPr lang="pl-PL" sz="4400">
            <a:effectLst>
              <a:outerShdw blurRad="38100" dist="38100" dir="2700000" algn="tl">
                <a:srgbClr val="000000">
                  <a:alpha val="43137"/>
                </a:srgbClr>
              </a:outerShdw>
            </a:effectLst>
          </a:endParaRPr>
        </a:p>
      </dgm:t>
    </dgm:pt>
    <dgm:pt modelId="{9B38C983-FDAE-4E8B-AFFD-C1016EDEA9A6}" type="sibTrans" cxnId="{A9DD7F2E-6C31-4292-9935-DF7556B4BA14}">
      <dgm:prSet/>
      <dgm:spPr/>
      <dgm:t>
        <a:bodyPr/>
        <a:lstStyle/>
        <a:p>
          <a:endParaRPr lang="pl-PL" sz="4400">
            <a:effectLst>
              <a:outerShdw blurRad="38100" dist="38100" dir="2700000" algn="tl">
                <a:srgbClr val="000000">
                  <a:alpha val="43137"/>
                </a:srgbClr>
              </a:outerShdw>
            </a:effectLst>
          </a:endParaRPr>
        </a:p>
      </dgm:t>
    </dgm:pt>
    <dgm:pt modelId="{286F1F8B-2407-4869-BF74-F1CB5DF59E92}">
      <dgm:prSet phldrT="[Tekst]" custT="1"/>
      <dgm:spPr/>
      <dgm:t>
        <a:bodyPr/>
        <a:lstStyle/>
        <a:p>
          <a:r>
            <a:rPr lang="pl-PL" sz="3200" b="1" i="0" dirty="0">
              <a:effectLst>
                <a:outerShdw blurRad="38100" dist="38100" dir="2700000" algn="tl">
                  <a:srgbClr val="000000">
                    <a:alpha val="43137"/>
                  </a:srgbClr>
                </a:outerShdw>
              </a:effectLst>
            </a:rPr>
            <a:t>Cel</a:t>
          </a:r>
          <a:endParaRPr lang="pl-PL" sz="3200" i="0" dirty="0">
            <a:effectLst>
              <a:outerShdw blurRad="38100" dist="38100" dir="2700000" algn="tl">
                <a:srgbClr val="000000">
                  <a:alpha val="43137"/>
                </a:srgbClr>
              </a:outerShdw>
            </a:effectLst>
          </a:endParaRPr>
        </a:p>
      </dgm:t>
    </dgm:pt>
    <dgm:pt modelId="{FCA5D912-ADF4-4025-AE72-CE846E402D2D}" type="parTrans" cxnId="{2BEDFB80-19CE-4DAB-8D9F-5DC4384895AF}">
      <dgm:prSet/>
      <dgm:spPr/>
      <dgm:t>
        <a:bodyPr/>
        <a:lstStyle/>
        <a:p>
          <a:endParaRPr lang="pl-PL" sz="4400">
            <a:effectLst>
              <a:outerShdw blurRad="38100" dist="38100" dir="2700000" algn="tl">
                <a:srgbClr val="000000">
                  <a:alpha val="43137"/>
                </a:srgbClr>
              </a:outerShdw>
            </a:effectLst>
          </a:endParaRPr>
        </a:p>
      </dgm:t>
    </dgm:pt>
    <dgm:pt modelId="{F81F47DC-9F50-4302-B060-686505EDDD02}" type="sibTrans" cxnId="{2BEDFB80-19CE-4DAB-8D9F-5DC4384895AF}">
      <dgm:prSet/>
      <dgm:spPr/>
      <dgm:t>
        <a:bodyPr/>
        <a:lstStyle/>
        <a:p>
          <a:endParaRPr lang="pl-PL" sz="4400">
            <a:effectLst>
              <a:outerShdw blurRad="38100" dist="38100" dir="2700000" algn="tl">
                <a:srgbClr val="000000">
                  <a:alpha val="43137"/>
                </a:srgbClr>
              </a:outerShdw>
            </a:effectLst>
          </a:endParaRPr>
        </a:p>
      </dgm:t>
    </dgm:pt>
    <dgm:pt modelId="{1EF05DE8-E1D8-4124-B29C-8756C54B4A79}">
      <dgm:prSet phldrT="[Tekst]" custT="1"/>
      <dgm:spPr/>
      <dgm:t>
        <a:bodyPr/>
        <a:lstStyle/>
        <a:p>
          <a:pPr>
            <a:buNone/>
          </a:pPr>
          <a:r>
            <a:rPr lang="pl-PL" sz="1600" i="1" dirty="0">
              <a:effectLst>
                <a:outerShdw blurRad="38100" dist="38100" dir="2700000" algn="tl">
                  <a:srgbClr val="000000">
                    <a:alpha val="43137"/>
                  </a:srgbClr>
                </a:outerShdw>
              </a:effectLst>
            </a:rPr>
            <a:t>Analiza skali zagrożenia związanego z </a:t>
          </a:r>
          <a:r>
            <a:rPr lang="pl-PL" sz="1600" i="1" dirty="0">
              <a:solidFill>
                <a:schemeClr val="tx1"/>
              </a:solidFill>
              <a:effectLst>
                <a:outerShdw blurRad="38100" dist="38100" dir="2700000" algn="tl">
                  <a:srgbClr val="000000">
                    <a:alpha val="43137"/>
                  </a:srgbClr>
                </a:outerShdw>
              </a:effectLst>
            </a:rPr>
            <a:t>niedoborem i nadmiarem masy ciała, </a:t>
          </a:r>
          <a:r>
            <a:rPr lang="pl-PL" sz="1600" i="1" dirty="0">
              <a:effectLst>
                <a:outerShdw blurRad="38100" dist="38100" dir="2700000" algn="tl">
                  <a:srgbClr val="000000">
                    <a:alpha val="43137"/>
                  </a:srgbClr>
                </a:outerShdw>
              </a:effectLst>
            </a:rPr>
            <a:t>w populacji dzieci i młodzieży w skali globalnej, europejskiej i krajowej. Analiza jest bardzo ważna, ponieważ dzięki uzyskanym wynikom, możemy podjąć próby zmniejszenia występującego zagrożenia zdrowotnego. </a:t>
          </a:r>
          <a:endParaRPr lang="pl-PL" sz="1600" dirty="0">
            <a:effectLst>
              <a:outerShdw blurRad="38100" dist="38100" dir="2700000" algn="tl">
                <a:srgbClr val="000000">
                  <a:alpha val="43137"/>
                </a:srgbClr>
              </a:outerShdw>
            </a:effectLst>
          </a:endParaRPr>
        </a:p>
      </dgm:t>
    </dgm:pt>
    <dgm:pt modelId="{11F96B18-6500-419B-B408-FEBCF22EF7F9}" type="parTrans" cxnId="{026016F5-42BD-4B97-A23E-82A0A2444978}">
      <dgm:prSet/>
      <dgm:spPr/>
      <dgm:t>
        <a:bodyPr/>
        <a:lstStyle/>
        <a:p>
          <a:endParaRPr lang="pl-PL" sz="4400">
            <a:effectLst>
              <a:outerShdw blurRad="38100" dist="38100" dir="2700000" algn="tl">
                <a:srgbClr val="000000">
                  <a:alpha val="43137"/>
                </a:srgbClr>
              </a:outerShdw>
            </a:effectLst>
          </a:endParaRPr>
        </a:p>
      </dgm:t>
    </dgm:pt>
    <dgm:pt modelId="{54C113E6-B425-40A6-A9AE-3C5149490F91}" type="sibTrans" cxnId="{026016F5-42BD-4B97-A23E-82A0A2444978}">
      <dgm:prSet/>
      <dgm:spPr/>
      <dgm:t>
        <a:bodyPr/>
        <a:lstStyle/>
        <a:p>
          <a:endParaRPr lang="pl-PL" sz="4400">
            <a:effectLst>
              <a:outerShdw blurRad="38100" dist="38100" dir="2700000" algn="tl">
                <a:srgbClr val="000000">
                  <a:alpha val="43137"/>
                </a:srgbClr>
              </a:outerShdw>
            </a:effectLst>
          </a:endParaRPr>
        </a:p>
      </dgm:t>
    </dgm:pt>
    <dgm:pt modelId="{6034C8CC-1A25-4458-8159-FBAA67009333}">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800" b="1" dirty="0">
              <a:effectLst>
                <a:outerShdw blurRad="38100" dist="38100" dir="2700000" algn="tl">
                  <a:srgbClr val="000000">
                    <a:alpha val="43137"/>
                  </a:srgbClr>
                </a:outerShdw>
              </a:effectLst>
            </a:rPr>
            <a:t>Metoda, technika, narzędzia badawcze:</a:t>
          </a:r>
        </a:p>
      </dgm:t>
    </dgm:pt>
    <dgm:pt modelId="{5F8EB9A3-EF04-4350-AD3D-84A3524B6A22}" type="parTrans" cxnId="{25D96485-76AD-489F-A63F-CCC0CBDFCCC4}">
      <dgm:prSet/>
      <dgm:spPr/>
      <dgm:t>
        <a:bodyPr/>
        <a:lstStyle/>
        <a:p>
          <a:endParaRPr lang="pl-PL" sz="4400">
            <a:effectLst>
              <a:outerShdw blurRad="38100" dist="38100" dir="2700000" algn="tl">
                <a:srgbClr val="000000">
                  <a:alpha val="43137"/>
                </a:srgbClr>
              </a:outerShdw>
            </a:effectLst>
          </a:endParaRPr>
        </a:p>
      </dgm:t>
    </dgm:pt>
    <dgm:pt modelId="{7C87C2AD-1E6C-4731-A6AA-4DB858D47075}" type="sibTrans" cxnId="{25D96485-76AD-489F-A63F-CCC0CBDFCCC4}">
      <dgm:prSet/>
      <dgm:spPr/>
      <dgm:t>
        <a:bodyPr/>
        <a:lstStyle/>
        <a:p>
          <a:endParaRPr lang="pl-PL" sz="4400">
            <a:effectLst>
              <a:outerShdw blurRad="38100" dist="38100" dir="2700000" algn="tl">
                <a:srgbClr val="000000">
                  <a:alpha val="43137"/>
                </a:srgbClr>
              </a:outerShdw>
            </a:effectLst>
          </a:endParaRPr>
        </a:p>
      </dgm:t>
    </dgm:pt>
    <dgm:pt modelId="{97E73E8C-3CB2-4B57-85A7-86E356E3870F}">
      <dgm:prSet phldrT="[Tekst]" custT="1"/>
      <dgm:spPr/>
      <dgm:t>
        <a:bodyPr/>
        <a:lstStyle/>
        <a:p>
          <a:r>
            <a:rPr lang="pl-PL" sz="1600" b="1" dirty="0">
              <a:effectLst>
                <a:outerShdw blurRad="38100" dist="38100" dir="2700000" algn="tl">
                  <a:srgbClr val="000000">
                    <a:alpha val="43137"/>
                  </a:srgbClr>
                </a:outerShdw>
              </a:effectLst>
            </a:rPr>
            <a:t>Metoda analizy literatury</a:t>
          </a:r>
          <a:r>
            <a:rPr lang="pl-PL" sz="1600" dirty="0">
              <a:effectLst>
                <a:outerShdw blurRad="38100" dist="38100" dir="2700000" algn="tl">
                  <a:srgbClr val="000000">
                    <a:alpha val="43137"/>
                  </a:srgbClr>
                </a:outerShdw>
              </a:effectLst>
            </a:rPr>
            <a:t>, istniejących badań naukowych i analiz statystycznych. </a:t>
          </a:r>
        </a:p>
        <a:p>
          <a:r>
            <a:rPr lang="pl-PL" sz="1600" b="1" dirty="0">
              <a:effectLst>
                <a:outerShdw blurRad="38100" dist="38100" dir="2700000" algn="tl">
                  <a:srgbClr val="000000">
                    <a:alpha val="43137"/>
                  </a:srgbClr>
                </a:outerShdw>
              </a:effectLst>
            </a:rPr>
            <a:t>Technika badania dokumentów</a:t>
          </a:r>
          <a:r>
            <a:rPr lang="pl-PL" sz="1600" dirty="0">
              <a:effectLst>
                <a:outerShdw blurRad="38100" dist="38100" dir="2700000" algn="tl">
                  <a:srgbClr val="000000">
                    <a:alpha val="43137"/>
                  </a:srgbClr>
                </a:outerShdw>
              </a:effectLst>
            </a:rPr>
            <a:t>, raportów oraz danych demograficznych i epidemiologicznych. </a:t>
          </a:r>
        </a:p>
        <a:p>
          <a:r>
            <a:rPr lang="pl-PL" sz="1600" b="1" dirty="0">
              <a:effectLst>
                <a:outerShdw blurRad="38100" dist="38100" dir="2700000" algn="tl">
                  <a:srgbClr val="000000">
                    <a:alpha val="43137"/>
                  </a:srgbClr>
                </a:outerShdw>
              </a:effectLst>
            </a:rPr>
            <a:t>Narzędzia badawcze</a:t>
          </a:r>
          <a:r>
            <a:rPr lang="pl-PL" sz="1600" dirty="0">
              <a:effectLst>
                <a:outerShdw blurRad="38100" dist="38100" dir="2700000" algn="tl">
                  <a:srgbClr val="000000">
                    <a:alpha val="43137"/>
                  </a:srgbClr>
                </a:outerShdw>
              </a:effectLst>
            </a:rPr>
            <a:t>: artykuły naukowe, raporty z badań oraz dane epidemiologiczne i demograficzne. </a:t>
          </a:r>
        </a:p>
        <a:p>
          <a:endParaRPr lang="pl-PL" sz="1600" dirty="0">
            <a:effectLst>
              <a:outerShdw blurRad="38100" dist="38100" dir="2700000" algn="tl">
                <a:srgbClr val="000000">
                  <a:alpha val="43137"/>
                </a:srgbClr>
              </a:outerShdw>
            </a:effectLst>
          </a:endParaRPr>
        </a:p>
      </dgm:t>
    </dgm:pt>
    <dgm:pt modelId="{7E569D51-434A-427F-9643-28CCF2E4713B}" type="parTrans" cxnId="{A962EE36-1E74-4923-A4E2-C2236BDC3E06}">
      <dgm:prSet/>
      <dgm:spPr/>
      <dgm:t>
        <a:bodyPr/>
        <a:lstStyle/>
        <a:p>
          <a:endParaRPr lang="pl-PL" sz="4400">
            <a:effectLst>
              <a:outerShdw blurRad="38100" dist="38100" dir="2700000" algn="tl">
                <a:srgbClr val="000000">
                  <a:alpha val="43137"/>
                </a:srgbClr>
              </a:outerShdw>
            </a:effectLst>
          </a:endParaRPr>
        </a:p>
      </dgm:t>
    </dgm:pt>
    <dgm:pt modelId="{2F503951-B3C0-4CBD-8B7D-80D2D97A20CB}" type="sibTrans" cxnId="{A962EE36-1E74-4923-A4E2-C2236BDC3E06}">
      <dgm:prSet/>
      <dgm:spPr/>
      <dgm:t>
        <a:bodyPr/>
        <a:lstStyle/>
        <a:p>
          <a:endParaRPr lang="pl-PL" sz="4400">
            <a:effectLst>
              <a:outerShdw blurRad="38100" dist="38100" dir="2700000" algn="tl">
                <a:srgbClr val="000000">
                  <a:alpha val="43137"/>
                </a:srgbClr>
              </a:outerShdw>
            </a:effectLst>
          </a:endParaRPr>
        </a:p>
      </dgm:t>
    </dgm:pt>
    <dgm:pt modelId="{EA483772-8E92-4F8B-9486-DADAEA6C79EB}" type="pres">
      <dgm:prSet presAssocID="{401F5080-02B4-4B6F-81D8-82C19DC46886}" presName="linear" presStyleCnt="0">
        <dgm:presLayoutVars>
          <dgm:dir/>
          <dgm:animLvl val="lvl"/>
          <dgm:resizeHandles val="exact"/>
        </dgm:presLayoutVars>
      </dgm:prSet>
      <dgm:spPr/>
    </dgm:pt>
    <dgm:pt modelId="{44A338D9-033F-4DA7-8F09-4C8D54CE0422}" type="pres">
      <dgm:prSet presAssocID="{57677DB6-9EEA-49F0-9ECC-F4CC757956BA}" presName="parentLin" presStyleCnt="0"/>
      <dgm:spPr/>
    </dgm:pt>
    <dgm:pt modelId="{F8CB3667-C2AD-498F-9B11-5139EAD3FFAB}" type="pres">
      <dgm:prSet presAssocID="{57677DB6-9EEA-49F0-9ECC-F4CC757956BA}" presName="parentLeftMargin" presStyleLbl="node1" presStyleIdx="0" presStyleCnt="3"/>
      <dgm:spPr/>
    </dgm:pt>
    <dgm:pt modelId="{F20F0596-5238-437C-B932-2900EA47A0FD}" type="pres">
      <dgm:prSet presAssocID="{57677DB6-9EEA-49F0-9ECC-F4CC757956BA}" presName="parentText" presStyleLbl="node1" presStyleIdx="0" presStyleCnt="3">
        <dgm:presLayoutVars>
          <dgm:chMax val="0"/>
          <dgm:bulletEnabled val="1"/>
        </dgm:presLayoutVars>
      </dgm:prSet>
      <dgm:spPr/>
    </dgm:pt>
    <dgm:pt modelId="{7A6987E5-FC45-4F12-AA2A-860FB26EE176}" type="pres">
      <dgm:prSet presAssocID="{57677DB6-9EEA-49F0-9ECC-F4CC757956BA}" presName="negativeSpace" presStyleCnt="0"/>
      <dgm:spPr/>
    </dgm:pt>
    <dgm:pt modelId="{2E62BDF7-6EC1-425C-9943-2628562E2A42}" type="pres">
      <dgm:prSet presAssocID="{57677DB6-9EEA-49F0-9ECC-F4CC757956BA}" presName="childText" presStyleLbl="conFgAcc1" presStyleIdx="0" presStyleCnt="3">
        <dgm:presLayoutVars>
          <dgm:bulletEnabled val="1"/>
        </dgm:presLayoutVars>
      </dgm:prSet>
      <dgm:spPr/>
    </dgm:pt>
    <dgm:pt modelId="{3763AD7A-D503-4137-AC3B-C8F9A0D06B63}" type="pres">
      <dgm:prSet presAssocID="{8B17E25B-D3DA-4966-81AC-DE3650270E38}" presName="spaceBetweenRectangles" presStyleCnt="0"/>
      <dgm:spPr/>
    </dgm:pt>
    <dgm:pt modelId="{924AFC17-D894-441C-9134-9185583AA4E4}" type="pres">
      <dgm:prSet presAssocID="{286F1F8B-2407-4869-BF74-F1CB5DF59E92}" presName="parentLin" presStyleCnt="0"/>
      <dgm:spPr/>
    </dgm:pt>
    <dgm:pt modelId="{B8BC1CC4-BA1F-4933-8699-BAFC9521F2D7}" type="pres">
      <dgm:prSet presAssocID="{286F1F8B-2407-4869-BF74-F1CB5DF59E92}" presName="parentLeftMargin" presStyleLbl="node1" presStyleIdx="0" presStyleCnt="3"/>
      <dgm:spPr/>
    </dgm:pt>
    <dgm:pt modelId="{028317CC-3559-49F7-BE5B-10083A7B8FD2}" type="pres">
      <dgm:prSet presAssocID="{286F1F8B-2407-4869-BF74-F1CB5DF59E92}" presName="parentText" presStyleLbl="node1" presStyleIdx="1" presStyleCnt="3">
        <dgm:presLayoutVars>
          <dgm:chMax val="0"/>
          <dgm:bulletEnabled val="1"/>
        </dgm:presLayoutVars>
      </dgm:prSet>
      <dgm:spPr/>
    </dgm:pt>
    <dgm:pt modelId="{354DE290-B05A-4EC5-9F9D-56BCA3D31404}" type="pres">
      <dgm:prSet presAssocID="{286F1F8B-2407-4869-BF74-F1CB5DF59E92}" presName="negativeSpace" presStyleCnt="0"/>
      <dgm:spPr/>
    </dgm:pt>
    <dgm:pt modelId="{13205616-82D1-45D8-BAA5-EDCA02C28FE4}" type="pres">
      <dgm:prSet presAssocID="{286F1F8B-2407-4869-BF74-F1CB5DF59E92}" presName="childText" presStyleLbl="conFgAcc1" presStyleIdx="1" presStyleCnt="3">
        <dgm:presLayoutVars>
          <dgm:bulletEnabled val="1"/>
        </dgm:presLayoutVars>
      </dgm:prSet>
      <dgm:spPr/>
    </dgm:pt>
    <dgm:pt modelId="{91AA2687-BFB2-421C-B6CD-13D635DA2165}" type="pres">
      <dgm:prSet presAssocID="{F81F47DC-9F50-4302-B060-686505EDDD02}" presName="spaceBetweenRectangles" presStyleCnt="0"/>
      <dgm:spPr/>
    </dgm:pt>
    <dgm:pt modelId="{ED2391D4-2FBA-4646-9BF4-5BCE66103918}" type="pres">
      <dgm:prSet presAssocID="{6034C8CC-1A25-4458-8159-FBAA67009333}" presName="parentLin" presStyleCnt="0"/>
      <dgm:spPr/>
    </dgm:pt>
    <dgm:pt modelId="{3B3F5F13-7F19-49AD-A4DD-9C43AEA136DD}" type="pres">
      <dgm:prSet presAssocID="{6034C8CC-1A25-4458-8159-FBAA67009333}" presName="parentLeftMargin" presStyleLbl="node1" presStyleIdx="1" presStyleCnt="3"/>
      <dgm:spPr/>
    </dgm:pt>
    <dgm:pt modelId="{44074F27-9A8B-4949-AE2D-7625517744D8}" type="pres">
      <dgm:prSet presAssocID="{6034C8CC-1A25-4458-8159-FBAA67009333}" presName="parentText" presStyleLbl="node1" presStyleIdx="2" presStyleCnt="3">
        <dgm:presLayoutVars>
          <dgm:chMax val="0"/>
          <dgm:bulletEnabled val="1"/>
        </dgm:presLayoutVars>
      </dgm:prSet>
      <dgm:spPr/>
    </dgm:pt>
    <dgm:pt modelId="{ACEAE526-3375-4FC2-A46C-ED0A11174620}" type="pres">
      <dgm:prSet presAssocID="{6034C8CC-1A25-4458-8159-FBAA67009333}" presName="negativeSpace" presStyleCnt="0"/>
      <dgm:spPr/>
    </dgm:pt>
    <dgm:pt modelId="{866D4108-2BA6-4E19-B443-97339E6ABB10}" type="pres">
      <dgm:prSet presAssocID="{6034C8CC-1A25-4458-8159-FBAA67009333}" presName="childText" presStyleLbl="conFgAcc1" presStyleIdx="2" presStyleCnt="3">
        <dgm:presLayoutVars>
          <dgm:bulletEnabled val="1"/>
        </dgm:presLayoutVars>
      </dgm:prSet>
      <dgm:spPr/>
    </dgm:pt>
  </dgm:ptLst>
  <dgm:cxnLst>
    <dgm:cxn modelId="{5A661A02-ECAC-4797-B375-52182A4D9015}" type="presOf" srcId="{6034C8CC-1A25-4458-8159-FBAA67009333}" destId="{44074F27-9A8B-4949-AE2D-7625517744D8}" srcOrd="1" destOrd="0" presId="urn:microsoft.com/office/officeart/2005/8/layout/list1"/>
    <dgm:cxn modelId="{EF851D0F-D41D-4E1D-A8D7-51CD78F1FBA7}" type="presOf" srcId="{286F1F8B-2407-4869-BF74-F1CB5DF59E92}" destId="{028317CC-3559-49F7-BE5B-10083A7B8FD2}" srcOrd="1" destOrd="0" presId="urn:microsoft.com/office/officeart/2005/8/layout/list1"/>
    <dgm:cxn modelId="{73640828-7B50-4FA6-9EEE-5833EE2D308B}" type="presOf" srcId="{57677DB6-9EEA-49F0-9ECC-F4CC757956BA}" destId="{F8CB3667-C2AD-498F-9B11-5139EAD3FFAB}" srcOrd="0" destOrd="0" presId="urn:microsoft.com/office/officeart/2005/8/layout/list1"/>
    <dgm:cxn modelId="{A9DD7F2E-6C31-4292-9935-DF7556B4BA14}" srcId="{57677DB6-9EEA-49F0-9ECC-F4CC757956BA}" destId="{E38E5656-72F9-4238-9F00-847207FA6AE0}" srcOrd="0" destOrd="0" parTransId="{D7D343CE-E40D-40C8-80AC-4B110D69F390}" sibTransId="{9B38C983-FDAE-4E8B-AFFD-C1016EDEA9A6}"/>
    <dgm:cxn modelId="{2FD50F31-DAD9-47B1-AA0B-2B0BDA34A37B}" type="presOf" srcId="{E38E5656-72F9-4238-9F00-847207FA6AE0}" destId="{2E62BDF7-6EC1-425C-9943-2628562E2A42}" srcOrd="0" destOrd="0" presId="urn:microsoft.com/office/officeart/2005/8/layout/list1"/>
    <dgm:cxn modelId="{A962EE36-1E74-4923-A4E2-C2236BDC3E06}" srcId="{6034C8CC-1A25-4458-8159-FBAA67009333}" destId="{97E73E8C-3CB2-4B57-85A7-86E356E3870F}" srcOrd="0" destOrd="0" parTransId="{7E569D51-434A-427F-9643-28CCF2E4713B}" sibTransId="{2F503951-B3C0-4CBD-8B7D-80D2D97A20CB}"/>
    <dgm:cxn modelId="{23F5AA63-5584-43CE-A3C1-2A6C8890CCB8}" type="presOf" srcId="{97E73E8C-3CB2-4B57-85A7-86E356E3870F}" destId="{866D4108-2BA6-4E19-B443-97339E6ABB10}" srcOrd="0" destOrd="0" presId="urn:microsoft.com/office/officeart/2005/8/layout/list1"/>
    <dgm:cxn modelId="{AF8D5B59-6B34-4F57-A63D-1AF2CB13C76C}" type="presOf" srcId="{286F1F8B-2407-4869-BF74-F1CB5DF59E92}" destId="{B8BC1CC4-BA1F-4933-8699-BAFC9521F2D7}" srcOrd="0" destOrd="0" presId="urn:microsoft.com/office/officeart/2005/8/layout/list1"/>
    <dgm:cxn modelId="{B3838C7C-44F4-4AB7-AE33-F0002C1D91E6}" srcId="{401F5080-02B4-4B6F-81D8-82C19DC46886}" destId="{57677DB6-9EEA-49F0-9ECC-F4CC757956BA}" srcOrd="0" destOrd="0" parTransId="{772420CD-6878-4A3D-97BD-826932792DC0}" sibTransId="{8B17E25B-D3DA-4966-81AC-DE3650270E38}"/>
    <dgm:cxn modelId="{2BEDFB80-19CE-4DAB-8D9F-5DC4384895AF}" srcId="{401F5080-02B4-4B6F-81D8-82C19DC46886}" destId="{286F1F8B-2407-4869-BF74-F1CB5DF59E92}" srcOrd="1" destOrd="0" parTransId="{FCA5D912-ADF4-4025-AE72-CE846E402D2D}" sibTransId="{F81F47DC-9F50-4302-B060-686505EDDD02}"/>
    <dgm:cxn modelId="{25D96485-76AD-489F-A63F-CCC0CBDFCCC4}" srcId="{401F5080-02B4-4B6F-81D8-82C19DC46886}" destId="{6034C8CC-1A25-4458-8159-FBAA67009333}" srcOrd="2" destOrd="0" parTransId="{5F8EB9A3-EF04-4350-AD3D-84A3524B6A22}" sibTransId="{7C87C2AD-1E6C-4731-A6AA-4DB858D47075}"/>
    <dgm:cxn modelId="{44C57F8B-787C-447C-9421-DB079A15590F}" type="presOf" srcId="{57677DB6-9EEA-49F0-9ECC-F4CC757956BA}" destId="{F20F0596-5238-437C-B932-2900EA47A0FD}" srcOrd="1" destOrd="0" presId="urn:microsoft.com/office/officeart/2005/8/layout/list1"/>
    <dgm:cxn modelId="{F9CCD891-7778-44A3-93D5-70FF24C4EE0B}" type="presOf" srcId="{6034C8CC-1A25-4458-8159-FBAA67009333}" destId="{3B3F5F13-7F19-49AD-A4DD-9C43AEA136DD}" srcOrd="0" destOrd="0" presId="urn:microsoft.com/office/officeart/2005/8/layout/list1"/>
    <dgm:cxn modelId="{026016F5-42BD-4B97-A23E-82A0A2444978}" srcId="{286F1F8B-2407-4869-BF74-F1CB5DF59E92}" destId="{1EF05DE8-E1D8-4124-B29C-8756C54B4A79}" srcOrd="0" destOrd="0" parTransId="{11F96B18-6500-419B-B408-FEBCF22EF7F9}" sibTransId="{54C113E6-B425-40A6-A9AE-3C5149490F91}"/>
    <dgm:cxn modelId="{954261FB-44C6-412E-A4CC-FF55AAC9E07B}" type="presOf" srcId="{1EF05DE8-E1D8-4124-B29C-8756C54B4A79}" destId="{13205616-82D1-45D8-BAA5-EDCA02C28FE4}" srcOrd="0" destOrd="0" presId="urn:microsoft.com/office/officeart/2005/8/layout/list1"/>
    <dgm:cxn modelId="{3CEF43FF-45E4-4E21-95D9-01CD3A99BFE9}" type="presOf" srcId="{401F5080-02B4-4B6F-81D8-82C19DC46886}" destId="{EA483772-8E92-4F8B-9486-DADAEA6C79EB}" srcOrd="0" destOrd="0" presId="urn:microsoft.com/office/officeart/2005/8/layout/list1"/>
    <dgm:cxn modelId="{EBF20A58-04C4-4396-8EA3-8E45CF07485B}" type="presParOf" srcId="{EA483772-8E92-4F8B-9486-DADAEA6C79EB}" destId="{44A338D9-033F-4DA7-8F09-4C8D54CE0422}" srcOrd="0" destOrd="0" presId="urn:microsoft.com/office/officeart/2005/8/layout/list1"/>
    <dgm:cxn modelId="{F3A202DF-3BE4-42AA-9C16-E928C3416823}" type="presParOf" srcId="{44A338D9-033F-4DA7-8F09-4C8D54CE0422}" destId="{F8CB3667-C2AD-498F-9B11-5139EAD3FFAB}" srcOrd="0" destOrd="0" presId="urn:microsoft.com/office/officeart/2005/8/layout/list1"/>
    <dgm:cxn modelId="{6D9CE3E4-54BC-4A60-9559-BB740D4BE41F}" type="presParOf" srcId="{44A338D9-033F-4DA7-8F09-4C8D54CE0422}" destId="{F20F0596-5238-437C-B932-2900EA47A0FD}" srcOrd="1" destOrd="0" presId="urn:microsoft.com/office/officeart/2005/8/layout/list1"/>
    <dgm:cxn modelId="{E68ADD24-1D74-4BCA-868E-5BB7D09799AA}" type="presParOf" srcId="{EA483772-8E92-4F8B-9486-DADAEA6C79EB}" destId="{7A6987E5-FC45-4F12-AA2A-860FB26EE176}" srcOrd="1" destOrd="0" presId="urn:microsoft.com/office/officeart/2005/8/layout/list1"/>
    <dgm:cxn modelId="{51C847B4-D13B-45F5-99B9-E7D97A92990E}" type="presParOf" srcId="{EA483772-8E92-4F8B-9486-DADAEA6C79EB}" destId="{2E62BDF7-6EC1-425C-9943-2628562E2A42}" srcOrd="2" destOrd="0" presId="urn:microsoft.com/office/officeart/2005/8/layout/list1"/>
    <dgm:cxn modelId="{EA7B7205-31BE-45C4-810C-1CE90A7D24FF}" type="presParOf" srcId="{EA483772-8E92-4F8B-9486-DADAEA6C79EB}" destId="{3763AD7A-D503-4137-AC3B-C8F9A0D06B63}" srcOrd="3" destOrd="0" presId="urn:microsoft.com/office/officeart/2005/8/layout/list1"/>
    <dgm:cxn modelId="{7ECEA281-F959-444F-90EC-2323639EBD6E}" type="presParOf" srcId="{EA483772-8E92-4F8B-9486-DADAEA6C79EB}" destId="{924AFC17-D894-441C-9134-9185583AA4E4}" srcOrd="4" destOrd="0" presId="urn:microsoft.com/office/officeart/2005/8/layout/list1"/>
    <dgm:cxn modelId="{57500D24-D97F-46EA-9BEB-4AA5D3A7572B}" type="presParOf" srcId="{924AFC17-D894-441C-9134-9185583AA4E4}" destId="{B8BC1CC4-BA1F-4933-8699-BAFC9521F2D7}" srcOrd="0" destOrd="0" presId="urn:microsoft.com/office/officeart/2005/8/layout/list1"/>
    <dgm:cxn modelId="{F78FD56A-8E27-410D-A0CC-77CF77FAF656}" type="presParOf" srcId="{924AFC17-D894-441C-9134-9185583AA4E4}" destId="{028317CC-3559-49F7-BE5B-10083A7B8FD2}" srcOrd="1" destOrd="0" presId="urn:microsoft.com/office/officeart/2005/8/layout/list1"/>
    <dgm:cxn modelId="{0093D30C-C86A-4531-AE3D-EF1A83F75C9D}" type="presParOf" srcId="{EA483772-8E92-4F8B-9486-DADAEA6C79EB}" destId="{354DE290-B05A-4EC5-9F9D-56BCA3D31404}" srcOrd="5" destOrd="0" presId="urn:microsoft.com/office/officeart/2005/8/layout/list1"/>
    <dgm:cxn modelId="{609219CC-62ED-4158-AD97-848EBFBB0C1E}" type="presParOf" srcId="{EA483772-8E92-4F8B-9486-DADAEA6C79EB}" destId="{13205616-82D1-45D8-BAA5-EDCA02C28FE4}" srcOrd="6" destOrd="0" presId="urn:microsoft.com/office/officeart/2005/8/layout/list1"/>
    <dgm:cxn modelId="{51A29517-6471-4D2F-99C7-7732480AF8FD}" type="presParOf" srcId="{EA483772-8E92-4F8B-9486-DADAEA6C79EB}" destId="{91AA2687-BFB2-421C-B6CD-13D635DA2165}" srcOrd="7" destOrd="0" presId="urn:microsoft.com/office/officeart/2005/8/layout/list1"/>
    <dgm:cxn modelId="{CFAD8212-8749-4617-B037-F1E0426A961C}" type="presParOf" srcId="{EA483772-8E92-4F8B-9486-DADAEA6C79EB}" destId="{ED2391D4-2FBA-4646-9BF4-5BCE66103918}" srcOrd="8" destOrd="0" presId="urn:microsoft.com/office/officeart/2005/8/layout/list1"/>
    <dgm:cxn modelId="{D0588833-3059-400A-96B7-6DBB18C920BB}" type="presParOf" srcId="{ED2391D4-2FBA-4646-9BF4-5BCE66103918}" destId="{3B3F5F13-7F19-49AD-A4DD-9C43AEA136DD}" srcOrd="0" destOrd="0" presId="urn:microsoft.com/office/officeart/2005/8/layout/list1"/>
    <dgm:cxn modelId="{A5410A7B-2BDE-4952-BCEF-579E75D6A9E7}" type="presParOf" srcId="{ED2391D4-2FBA-4646-9BF4-5BCE66103918}" destId="{44074F27-9A8B-4949-AE2D-7625517744D8}" srcOrd="1" destOrd="0" presId="urn:microsoft.com/office/officeart/2005/8/layout/list1"/>
    <dgm:cxn modelId="{BEDD42EF-185B-4D68-8A59-A0C3BE68D01E}" type="presParOf" srcId="{EA483772-8E92-4F8B-9486-DADAEA6C79EB}" destId="{ACEAE526-3375-4FC2-A46C-ED0A11174620}" srcOrd="9" destOrd="0" presId="urn:microsoft.com/office/officeart/2005/8/layout/list1"/>
    <dgm:cxn modelId="{53C8B60A-D435-4E25-94ED-2103DBE4BCCA}" type="presParOf" srcId="{EA483772-8E92-4F8B-9486-DADAEA6C79EB}" destId="{866D4108-2BA6-4E19-B443-97339E6ABB1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E85DFF-11A3-4C93-9FAA-F8139168ACBA}" type="doc">
      <dgm:prSet loTypeId="urn:microsoft.com/office/officeart/2009/3/layout/OpposingIdeas" loCatId="relationship" qsTypeId="urn:microsoft.com/office/officeart/2005/8/quickstyle/3d1" qsCatId="3D" csTypeId="urn:microsoft.com/office/officeart/2005/8/colors/colorful3" csCatId="colorful" phldr="1"/>
      <dgm:spPr/>
      <dgm:t>
        <a:bodyPr/>
        <a:lstStyle/>
        <a:p>
          <a:endParaRPr lang="pl-PL"/>
        </a:p>
      </dgm:t>
    </dgm:pt>
    <dgm:pt modelId="{1D97B7F6-8025-4C6D-9125-B7081AEBAA65}">
      <dgm:prSet phldrT="[Teks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pl-PL" sz="2400" b="1" dirty="0"/>
            <a:t>Nadmiar masy ciała*</a:t>
          </a:r>
        </a:p>
      </dgm:t>
    </dgm:pt>
    <dgm:pt modelId="{A29B3F46-0FCD-41F3-83AB-CEEF1C53BA9E}" type="parTrans" cxnId="{F134FE61-4743-47A2-A963-0623011E7B53}">
      <dgm:prSet/>
      <dgm:spPr/>
      <dgm:t>
        <a:bodyPr/>
        <a:lstStyle/>
        <a:p>
          <a:endParaRPr lang="pl-PL"/>
        </a:p>
      </dgm:t>
    </dgm:pt>
    <dgm:pt modelId="{7B20DC49-DA05-4253-B99A-E422EA42FE00}" type="sibTrans" cxnId="{F134FE61-4743-47A2-A963-0623011E7B53}">
      <dgm:prSet/>
      <dgm:spPr/>
      <dgm:t>
        <a:bodyPr/>
        <a:lstStyle/>
        <a:p>
          <a:endParaRPr lang="pl-PL"/>
        </a:p>
      </dgm:t>
    </dgm:pt>
    <dgm:pt modelId="{77789B72-D1BF-43A1-93D1-DA1994559730}">
      <dgm:prSet phldrT="[Tekst]"/>
      <dgm:spPr/>
      <dgm:t>
        <a:bodyPr/>
        <a:lstStyle/>
        <a:p>
          <a:pPr algn="ctr"/>
          <a:r>
            <a:rPr kumimoji="0" lang="pl-PL" b="1" i="0" u="none" strike="noStrike" cap="none" spc="0" normalizeH="0" baseline="0" noProof="0" dirty="0">
              <a:ln/>
              <a:solidFill>
                <a:srgbClr val="C00000"/>
              </a:solidFill>
              <a:effectLst>
                <a:outerShdw blurRad="38100" dist="38100" dir="2700000" algn="tl">
                  <a:srgbClr val="000000">
                    <a:alpha val="43137"/>
                  </a:srgbClr>
                </a:outerShdw>
              </a:effectLst>
              <a:uLnTx/>
              <a:uFillTx/>
              <a:latin typeface="Arial" pitchFamily="34" charset="0"/>
              <a:ea typeface="+mn-ea"/>
              <a:cs typeface="Arial" pitchFamily="34" charset="0"/>
            </a:rPr>
            <a:t>50 mln dziewcząt *</a:t>
          </a:r>
          <a:endParaRPr lang="pl-PL" strike="noStrike" dirty="0">
            <a:solidFill>
              <a:srgbClr val="C00000"/>
            </a:solidFill>
            <a:effectLst>
              <a:outerShdw blurRad="38100" dist="38100" dir="2700000" algn="tl">
                <a:srgbClr val="000000">
                  <a:alpha val="43137"/>
                </a:srgbClr>
              </a:outerShdw>
            </a:effectLst>
          </a:endParaRPr>
        </a:p>
      </dgm:t>
    </dgm:pt>
    <dgm:pt modelId="{5A400AAA-003E-4783-BDB8-93EA47E55379}" type="parTrans" cxnId="{B96293C3-8C44-4907-B336-83F15D981378}">
      <dgm:prSet/>
      <dgm:spPr/>
      <dgm:t>
        <a:bodyPr/>
        <a:lstStyle/>
        <a:p>
          <a:endParaRPr lang="pl-PL"/>
        </a:p>
      </dgm:t>
    </dgm:pt>
    <dgm:pt modelId="{62B78FEE-110C-4EFF-B7FE-632697EA5B82}" type="sibTrans" cxnId="{B96293C3-8C44-4907-B336-83F15D981378}">
      <dgm:prSet/>
      <dgm:spPr/>
      <dgm:t>
        <a:bodyPr/>
        <a:lstStyle/>
        <a:p>
          <a:endParaRPr lang="pl-PL"/>
        </a:p>
      </dgm:t>
    </dgm:pt>
    <dgm:pt modelId="{E7CBF6D7-1194-4445-84CC-11D2E9969A9D}">
      <dgm:prSet phldrT="[Tekst]" custT="1"/>
      <dgm:spPr/>
      <dgm:t>
        <a:bodyPr/>
        <a:lstStyle/>
        <a:p>
          <a:r>
            <a:rPr lang="pl-PL" sz="2400" b="1" dirty="0"/>
            <a:t>Niedobór masy ciała</a:t>
          </a:r>
        </a:p>
      </dgm:t>
    </dgm:pt>
    <dgm:pt modelId="{4505372C-CF71-49A1-963B-ABC33A685951}" type="parTrans" cxnId="{3242CCD4-F20F-4594-B2AA-D5A5268C8BE3}">
      <dgm:prSet/>
      <dgm:spPr/>
      <dgm:t>
        <a:bodyPr/>
        <a:lstStyle/>
        <a:p>
          <a:endParaRPr lang="pl-PL"/>
        </a:p>
      </dgm:t>
    </dgm:pt>
    <dgm:pt modelId="{DB9975C6-0EE5-419E-A6F2-5CF1FB624E72}" type="sibTrans" cxnId="{3242CCD4-F20F-4594-B2AA-D5A5268C8BE3}">
      <dgm:prSet/>
      <dgm:spPr/>
      <dgm:t>
        <a:bodyPr/>
        <a:lstStyle/>
        <a:p>
          <a:endParaRPr lang="pl-PL"/>
        </a:p>
      </dgm:t>
    </dgm:pt>
    <dgm:pt modelId="{E5F864E5-975F-41A9-8058-38E0B32B0BFF}">
      <dgm:prSet phldrT="[Tekst]"/>
      <dgm:spPr/>
      <dgm:t>
        <a:bodyPr/>
        <a:lstStyle/>
        <a:p>
          <a:pPr algn="ctr"/>
          <a:r>
            <a:rPr lang="pl-PL" b="1" dirty="0">
              <a:solidFill>
                <a:srgbClr val="002060"/>
              </a:solidFill>
              <a:effectLst>
                <a:outerShdw blurRad="38100" dist="38100" dir="2700000" algn="tl">
                  <a:srgbClr val="000000">
                    <a:alpha val="43137"/>
                  </a:srgbClr>
                </a:outerShdw>
              </a:effectLst>
            </a:rPr>
            <a:t>117 mln chłopców </a:t>
          </a:r>
        </a:p>
      </dgm:t>
    </dgm:pt>
    <dgm:pt modelId="{92D51BC5-12E2-4A13-8B0F-F9C528D63168}" type="parTrans" cxnId="{240DF261-B2F3-40D4-8AB1-6BDACDD43CB8}">
      <dgm:prSet/>
      <dgm:spPr/>
      <dgm:t>
        <a:bodyPr/>
        <a:lstStyle/>
        <a:p>
          <a:endParaRPr lang="pl-PL"/>
        </a:p>
      </dgm:t>
    </dgm:pt>
    <dgm:pt modelId="{80411AA3-D9DB-4341-81D5-6FDB241D13DB}" type="sibTrans" cxnId="{240DF261-B2F3-40D4-8AB1-6BDACDD43CB8}">
      <dgm:prSet/>
      <dgm:spPr/>
      <dgm:t>
        <a:bodyPr/>
        <a:lstStyle/>
        <a:p>
          <a:endParaRPr lang="pl-PL"/>
        </a:p>
      </dgm:t>
    </dgm:pt>
    <dgm:pt modelId="{57091D28-1812-4F76-A882-6D8CD62B7B54}">
      <dgm:prSet phldrT="[Tekst]"/>
      <dgm:spPr/>
      <dgm:t>
        <a:bodyPr/>
        <a:lstStyle/>
        <a:p>
          <a:pPr algn="ctr"/>
          <a:r>
            <a:rPr lang="pl-PL" b="1" dirty="0">
              <a:solidFill>
                <a:srgbClr val="C00000"/>
              </a:solidFill>
              <a:effectLst>
                <a:outerShdw blurRad="38100" dist="38100" dir="2700000" algn="tl">
                  <a:srgbClr val="000000">
                    <a:alpha val="43137"/>
                  </a:srgbClr>
                </a:outerShdw>
              </a:effectLst>
            </a:rPr>
            <a:t>75 mln dziewcząt </a:t>
          </a:r>
        </a:p>
      </dgm:t>
    </dgm:pt>
    <dgm:pt modelId="{9DD2E34C-1146-4FAD-9B93-0F534D2F48E6}" type="parTrans" cxnId="{6E5DD128-C985-4C54-87DA-FFA4D3C49A4D}">
      <dgm:prSet/>
      <dgm:spPr/>
      <dgm:t>
        <a:bodyPr/>
        <a:lstStyle/>
        <a:p>
          <a:endParaRPr lang="pl-PL"/>
        </a:p>
      </dgm:t>
    </dgm:pt>
    <dgm:pt modelId="{537852E3-3620-43B0-B960-2FB5A59CAF20}" type="sibTrans" cxnId="{6E5DD128-C985-4C54-87DA-FFA4D3C49A4D}">
      <dgm:prSet/>
      <dgm:spPr/>
      <dgm:t>
        <a:bodyPr/>
        <a:lstStyle/>
        <a:p>
          <a:endParaRPr lang="pl-PL"/>
        </a:p>
      </dgm:t>
    </dgm:pt>
    <dgm:pt modelId="{206FEE9F-7253-453F-A505-6C831FA34DDD}">
      <dgm:prSet/>
      <dgm:spPr/>
      <dgm:t>
        <a:bodyPr/>
        <a:lstStyle/>
        <a:p>
          <a:pPr algn="ctr"/>
          <a:r>
            <a:rPr kumimoji="0" lang="pl-PL" b="1" i="0" u="none" strike="noStrike" cap="none" spc="0" normalizeH="0" baseline="0" noProof="0" dirty="0">
              <a:ln/>
              <a:solidFill>
                <a:srgbClr val="002060"/>
              </a:solidFill>
              <a:effectLst>
                <a:outerShdw blurRad="38100" dist="38100" dir="2700000" algn="tl">
                  <a:srgbClr val="000000">
                    <a:alpha val="43137"/>
                  </a:srgbClr>
                </a:outerShdw>
              </a:effectLst>
              <a:uLnTx/>
              <a:uFillTx/>
              <a:latin typeface="Arial" pitchFamily="34" charset="0"/>
              <a:ea typeface="+mn-ea"/>
              <a:cs typeface="Arial" pitchFamily="34" charset="0"/>
            </a:rPr>
            <a:t>74 mln chłopców*</a:t>
          </a:r>
          <a:endParaRPr lang="pl-PL" b="1" strike="noStrike" dirty="0">
            <a:solidFill>
              <a:srgbClr val="002060"/>
            </a:solidFill>
            <a:effectLst>
              <a:outerShdw blurRad="38100" dist="38100" dir="2700000" algn="tl">
                <a:srgbClr val="000000">
                  <a:alpha val="43137"/>
                </a:srgbClr>
              </a:outerShdw>
            </a:effectLst>
          </a:endParaRPr>
        </a:p>
      </dgm:t>
    </dgm:pt>
    <dgm:pt modelId="{C9B76B1B-1925-44F9-A4EF-EED407DC272C}" type="parTrans" cxnId="{FD653A11-9EDC-455B-B3B5-BFFE261DA514}">
      <dgm:prSet/>
      <dgm:spPr/>
      <dgm:t>
        <a:bodyPr/>
        <a:lstStyle/>
        <a:p>
          <a:endParaRPr lang="pl-PL"/>
        </a:p>
      </dgm:t>
    </dgm:pt>
    <dgm:pt modelId="{2128FABD-2426-47D8-B5CE-E1A51D7D38AE}" type="sibTrans" cxnId="{FD653A11-9EDC-455B-B3B5-BFFE261DA514}">
      <dgm:prSet/>
      <dgm:spPr/>
      <dgm:t>
        <a:bodyPr/>
        <a:lstStyle/>
        <a:p>
          <a:endParaRPr lang="pl-PL"/>
        </a:p>
      </dgm:t>
    </dgm:pt>
    <dgm:pt modelId="{BEDBCBA1-EDD9-41A6-BA5A-6E4AC91D578B}" type="pres">
      <dgm:prSet presAssocID="{CDE85DFF-11A3-4C93-9FAA-F8139168ACBA}" presName="Name0" presStyleCnt="0">
        <dgm:presLayoutVars>
          <dgm:chMax val="2"/>
          <dgm:dir/>
          <dgm:animOne val="branch"/>
          <dgm:animLvl val="lvl"/>
          <dgm:resizeHandles val="exact"/>
        </dgm:presLayoutVars>
      </dgm:prSet>
      <dgm:spPr/>
    </dgm:pt>
    <dgm:pt modelId="{93DA3407-DD99-434B-B0ED-235174C299E5}" type="pres">
      <dgm:prSet presAssocID="{CDE85DFF-11A3-4C93-9FAA-F8139168ACBA}" presName="Background" presStyleLbl="node1" presStyleIdx="0" presStyleCnt="1"/>
      <dgm:spPr/>
    </dgm:pt>
    <dgm:pt modelId="{0E2C7F18-5BF3-451D-98BD-92FA3062C894}" type="pres">
      <dgm:prSet presAssocID="{CDE85DFF-11A3-4C93-9FAA-F8139168ACBA}" presName="Divider" presStyleLbl="callout" presStyleIdx="0" presStyleCnt="1"/>
      <dgm:spPr/>
    </dgm:pt>
    <dgm:pt modelId="{BDCAFE45-AD62-4DB3-AB44-2BC7970EC921}" type="pres">
      <dgm:prSet presAssocID="{CDE85DFF-11A3-4C93-9FAA-F8139168ACBA}" presName="ChildText1" presStyleLbl="revTx" presStyleIdx="0" presStyleCnt="0">
        <dgm:presLayoutVars>
          <dgm:chMax val="0"/>
          <dgm:chPref val="0"/>
          <dgm:bulletEnabled val="1"/>
        </dgm:presLayoutVars>
      </dgm:prSet>
      <dgm:spPr/>
    </dgm:pt>
    <dgm:pt modelId="{54971B78-F429-41C8-AA22-D3D4548A2338}" type="pres">
      <dgm:prSet presAssocID="{CDE85DFF-11A3-4C93-9FAA-F8139168ACBA}" presName="ChildText2" presStyleLbl="revTx" presStyleIdx="0" presStyleCnt="0">
        <dgm:presLayoutVars>
          <dgm:chMax val="0"/>
          <dgm:chPref val="0"/>
          <dgm:bulletEnabled val="1"/>
        </dgm:presLayoutVars>
      </dgm:prSet>
      <dgm:spPr/>
    </dgm:pt>
    <dgm:pt modelId="{F954A9D3-0D4D-4B8E-B448-C0C3FD9741DB}" type="pres">
      <dgm:prSet presAssocID="{CDE85DFF-11A3-4C93-9FAA-F8139168ACBA}" presName="ParentText1" presStyleLbl="revTx" presStyleIdx="0" presStyleCnt="0">
        <dgm:presLayoutVars>
          <dgm:chMax val="1"/>
          <dgm:chPref val="1"/>
        </dgm:presLayoutVars>
      </dgm:prSet>
      <dgm:spPr/>
    </dgm:pt>
    <dgm:pt modelId="{98026E0F-7450-4E00-AFF0-E8DB1E3F92EE}" type="pres">
      <dgm:prSet presAssocID="{CDE85DFF-11A3-4C93-9FAA-F8139168ACBA}" presName="ParentShape1" presStyleLbl="alignImgPlace1" presStyleIdx="0" presStyleCnt="2">
        <dgm:presLayoutVars/>
      </dgm:prSet>
      <dgm:spPr/>
    </dgm:pt>
    <dgm:pt modelId="{82B2918A-F31D-4BCB-A998-07F4DF4A13C6}" type="pres">
      <dgm:prSet presAssocID="{CDE85DFF-11A3-4C93-9FAA-F8139168ACBA}" presName="ParentText2" presStyleLbl="revTx" presStyleIdx="0" presStyleCnt="0">
        <dgm:presLayoutVars>
          <dgm:chMax val="1"/>
          <dgm:chPref val="1"/>
        </dgm:presLayoutVars>
      </dgm:prSet>
      <dgm:spPr/>
    </dgm:pt>
    <dgm:pt modelId="{628894F5-4629-45CE-B8EE-01EB74359DF8}" type="pres">
      <dgm:prSet presAssocID="{CDE85DFF-11A3-4C93-9FAA-F8139168ACBA}" presName="ParentShape2" presStyleLbl="alignImgPlace1" presStyleIdx="1" presStyleCnt="2">
        <dgm:presLayoutVars/>
      </dgm:prSet>
      <dgm:spPr/>
    </dgm:pt>
  </dgm:ptLst>
  <dgm:cxnLst>
    <dgm:cxn modelId="{47C1E407-A082-48BF-ABDB-B9CF58F31B86}" type="presOf" srcId="{E5F864E5-975F-41A9-8058-38E0B32B0BFF}" destId="{54971B78-F429-41C8-AA22-D3D4548A2338}" srcOrd="0" destOrd="0" presId="urn:microsoft.com/office/officeart/2009/3/layout/OpposingIdeas"/>
    <dgm:cxn modelId="{FD653A11-9EDC-455B-B3B5-BFFE261DA514}" srcId="{1D97B7F6-8025-4C6D-9125-B7081AEBAA65}" destId="{206FEE9F-7253-453F-A505-6C831FA34DDD}" srcOrd="0" destOrd="0" parTransId="{C9B76B1B-1925-44F9-A4EF-EED407DC272C}" sibTransId="{2128FABD-2426-47D8-B5CE-E1A51D7D38AE}"/>
    <dgm:cxn modelId="{D096E927-3F63-4EE0-B2E6-D9BE9A651AD3}" type="presOf" srcId="{77789B72-D1BF-43A1-93D1-DA1994559730}" destId="{BDCAFE45-AD62-4DB3-AB44-2BC7970EC921}" srcOrd="0" destOrd="1" presId="urn:microsoft.com/office/officeart/2009/3/layout/OpposingIdeas"/>
    <dgm:cxn modelId="{6E5DD128-C985-4C54-87DA-FFA4D3C49A4D}" srcId="{E7CBF6D7-1194-4445-84CC-11D2E9969A9D}" destId="{57091D28-1812-4F76-A882-6D8CD62B7B54}" srcOrd="1" destOrd="0" parTransId="{9DD2E34C-1146-4FAD-9B93-0F534D2F48E6}" sibTransId="{537852E3-3620-43B0-B960-2FB5A59CAF20}"/>
    <dgm:cxn modelId="{240DF261-B2F3-40D4-8AB1-6BDACDD43CB8}" srcId="{E7CBF6D7-1194-4445-84CC-11D2E9969A9D}" destId="{E5F864E5-975F-41A9-8058-38E0B32B0BFF}" srcOrd="0" destOrd="0" parTransId="{92D51BC5-12E2-4A13-8B0F-F9C528D63168}" sibTransId="{80411AA3-D9DB-4341-81D5-6FDB241D13DB}"/>
    <dgm:cxn modelId="{F134FE61-4743-47A2-A963-0623011E7B53}" srcId="{CDE85DFF-11A3-4C93-9FAA-F8139168ACBA}" destId="{1D97B7F6-8025-4C6D-9125-B7081AEBAA65}" srcOrd="0" destOrd="0" parTransId="{A29B3F46-0FCD-41F3-83AB-CEEF1C53BA9E}" sibTransId="{7B20DC49-DA05-4253-B99A-E422EA42FE00}"/>
    <dgm:cxn modelId="{DDF8426A-BFDC-44FA-B495-4885F31873DB}" type="presOf" srcId="{1D97B7F6-8025-4C6D-9125-B7081AEBAA65}" destId="{F954A9D3-0D4D-4B8E-B448-C0C3FD9741DB}" srcOrd="0" destOrd="0" presId="urn:microsoft.com/office/officeart/2009/3/layout/OpposingIdeas"/>
    <dgm:cxn modelId="{469E5F6D-A470-46B9-B858-93F6C40A5163}" type="presOf" srcId="{E7CBF6D7-1194-4445-84CC-11D2E9969A9D}" destId="{82B2918A-F31D-4BCB-A998-07F4DF4A13C6}" srcOrd="0" destOrd="0" presId="urn:microsoft.com/office/officeart/2009/3/layout/OpposingIdeas"/>
    <dgm:cxn modelId="{7D8C546F-A7D4-41F3-A5AD-EEB532C75862}" type="presOf" srcId="{206FEE9F-7253-453F-A505-6C831FA34DDD}" destId="{BDCAFE45-AD62-4DB3-AB44-2BC7970EC921}" srcOrd="0" destOrd="0" presId="urn:microsoft.com/office/officeart/2009/3/layout/OpposingIdeas"/>
    <dgm:cxn modelId="{AB365590-24E1-4A54-A1A7-0B951604605F}" type="presOf" srcId="{E7CBF6D7-1194-4445-84CC-11D2E9969A9D}" destId="{628894F5-4629-45CE-B8EE-01EB74359DF8}" srcOrd="1" destOrd="0" presId="urn:microsoft.com/office/officeart/2009/3/layout/OpposingIdeas"/>
    <dgm:cxn modelId="{CE580FB8-0A88-44B1-BA1D-59CFBD731435}" type="presOf" srcId="{57091D28-1812-4F76-A882-6D8CD62B7B54}" destId="{54971B78-F429-41C8-AA22-D3D4548A2338}" srcOrd="0" destOrd="1" presId="urn:microsoft.com/office/officeart/2009/3/layout/OpposingIdeas"/>
    <dgm:cxn modelId="{B96293C3-8C44-4907-B336-83F15D981378}" srcId="{1D97B7F6-8025-4C6D-9125-B7081AEBAA65}" destId="{77789B72-D1BF-43A1-93D1-DA1994559730}" srcOrd="1" destOrd="0" parTransId="{5A400AAA-003E-4783-BDB8-93EA47E55379}" sibTransId="{62B78FEE-110C-4EFF-B7FE-632697EA5B82}"/>
    <dgm:cxn modelId="{3242CCD4-F20F-4594-B2AA-D5A5268C8BE3}" srcId="{CDE85DFF-11A3-4C93-9FAA-F8139168ACBA}" destId="{E7CBF6D7-1194-4445-84CC-11D2E9969A9D}" srcOrd="1" destOrd="0" parTransId="{4505372C-CF71-49A1-963B-ABC33A685951}" sibTransId="{DB9975C6-0EE5-419E-A6F2-5CF1FB624E72}"/>
    <dgm:cxn modelId="{BEA516F1-0097-4939-B8F9-25CF2E76D770}" type="presOf" srcId="{1D97B7F6-8025-4C6D-9125-B7081AEBAA65}" destId="{98026E0F-7450-4E00-AFF0-E8DB1E3F92EE}" srcOrd="1" destOrd="0" presId="urn:microsoft.com/office/officeart/2009/3/layout/OpposingIdeas"/>
    <dgm:cxn modelId="{3E4141F9-DF6B-4055-B06F-E6B063F56202}" type="presOf" srcId="{CDE85DFF-11A3-4C93-9FAA-F8139168ACBA}" destId="{BEDBCBA1-EDD9-41A6-BA5A-6E4AC91D578B}" srcOrd="0" destOrd="0" presId="urn:microsoft.com/office/officeart/2009/3/layout/OpposingIdeas"/>
    <dgm:cxn modelId="{3A4A72CB-331A-4D2E-9E2F-5A6EEC79C3DD}" type="presParOf" srcId="{BEDBCBA1-EDD9-41A6-BA5A-6E4AC91D578B}" destId="{93DA3407-DD99-434B-B0ED-235174C299E5}" srcOrd="0" destOrd="0" presId="urn:microsoft.com/office/officeart/2009/3/layout/OpposingIdeas"/>
    <dgm:cxn modelId="{41CAB2D1-5C11-4FB7-A5D2-C8C7A0164294}" type="presParOf" srcId="{BEDBCBA1-EDD9-41A6-BA5A-6E4AC91D578B}" destId="{0E2C7F18-5BF3-451D-98BD-92FA3062C894}" srcOrd="1" destOrd="0" presId="urn:microsoft.com/office/officeart/2009/3/layout/OpposingIdeas"/>
    <dgm:cxn modelId="{A724B4FA-9DE6-40B3-A0AE-C217671C17A3}" type="presParOf" srcId="{BEDBCBA1-EDD9-41A6-BA5A-6E4AC91D578B}" destId="{BDCAFE45-AD62-4DB3-AB44-2BC7970EC921}" srcOrd="2" destOrd="0" presId="urn:microsoft.com/office/officeart/2009/3/layout/OpposingIdeas"/>
    <dgm:cxn modelId="{95E7174B-BCBA-4135-B56F-374D79E7705B}" type="presParOf" srcId="{BEDBCBA1-EDD9-41A6-BA5A-6E4AC91D578B}" destId="{54971B78-F429-41C8-AA22-D3D4548A2338}" srcOrd="3" destOrd="0" presId="urn:microsoft.com/office/officeart/2009/3/layout/OpposingIdeas"/>
    <dgm:cxn modelId="{9918C702-CEF9-4655-8F16-7B50EADEED97}" type="presParOf" srcId="{BEDBCBA1-EDD9-41A6-BA5A-6E4AC91D578B}" destId="{F954A9D3-0D4D-4B8E-B448-C0C3FD9741DB}" srcOrd="4" destOrd="0" presId="urn:microsoft.com/office/officeart/2009/3/layout/OpposingIdeas"/>
    <dgm:cxn modelId="{6FBBCC27-9A8E-4075-9965-F13E48EB0939}" type="presParOf" srcId="{BEDBCBA1-EDD9-41A6-BA5A-6E4AC91D578B}" destId="{98026E0F-7450-4E00-AFF0-E8DB1E3F92EE}" srcOrd="5" destOrd="0" presId="urn:microsoft.com/office/officeart/2009/3/layout/OpposingIdeas"/>
    <dgm:cxn modelId="{4DA391D7-1D01-4865-B1DE-397F98AF01BE}" type="presParOf" srcId="{BEDBCBA1-EDD9-41A6-BA5A-6E4AC91D578B}" destId="{82B2918A-F31D-4BCB-A998-07F4DF4A13C6}" srcOrd="6" destOrd="0" presId="urn:microsoft.com/office/officeart/2009/3/layout/OpposingIdeas"/>
    <dgm:cxn modelId="{4B41F88D-15DE-41D6-877C-E4D6A353C17D}" type="presParOf" srcId="{BEDBCBA1-EDD9-41A6-BA5A-6E4AC91D578B}" destId="{628894F5-4629-45CE-B8EE-01EB74359DF8}"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99EE4E9-C812-4195-A8B8-337307FBB613}" type="doc">
      <dgm:prSet loTypeId="urn:microsoft.com/office/officeart/2005/8/layout/radial4" loCatId="relationship" qsTypeId="urn:microsoft.com/office/officeart/2005/8/quickstyle/3d3" qsCatId="3D" csTypeId="urn:microsoft.com/office/officeart/2005/8/colors/colorful4" csCatId="colorful" phldr="1"/>
      <dgm:spPr/>
      <dgm:t>
        <a:bodyPr/>
        <a:lstStyle/>
        <a:p>
          <a:endParaRPr lang="pl-PL"/>
        </a:p>
      </dgm:t>
    </dgm:pt>
    <dgm:pt modelId="{06238972-D01F-40F8-BBE6-3030809D6DB5}">
      <dgm:prSet phldrT="[Tekst]" custT="1"/>
      <dgm:spPr/>
      <dgm:t>
        <a:bodyPr/>
        <a:lstStyle/>
        <a:p>
          <a:r>
            <a:rPr lang="pl-PL" sz="2800" b="1" dirty="0">
              <a:effectLst>
                <a:outerShdw blurRad="38100" dist="38100" dir="2700000" algn="tl">
                  <a:srgbClr val="000000">
                    <a:alpha val="43137"/>
                  </a:srgbClr>
                </a:outerShdw>
              </a:effectLst>
            </a:rPr>
            <a:t>Na całym świecie </a:t>
          </a:r>
        </a:p>
      </dgm:t>
    </dgm:pt>
    <dgm:pt modelId="{55E57994-4F74-404C-9B35-EBCC53401B47}" type="parTrans" cxnId="{BBC8DF6D-9FE4-4D19-9A67-B1451CEBB408}">
      <dgm:prSet/>
      <dgm:spPr/>
      <dgm:t>
        <a:bodyPr/>
        <a:lstStyle/>
        <a:p>
          <a:endParaRPr lang="pl-PL">
            <a:effectLst>
              <a:outerShdw blurRad="38100" dist="38100" dir="2700000" algn="tl">
                <a:srgbClr val="000000">
                  <a:alpha val="43137"/>
                </a:srgbClr>
              </a:outerShdw>
            </a:effectLst>
          </a:endParaRPr>
        </a:p>
      </dgm:t>
    </dgm:pt>
    <dgm:pt modelId="{5AD2EBC0-FBF6-49B1-A2DD-CCA133E6551F}" type="sibTrans" cxnId="{BBC8DF6D-9FE4-4D19-9A67-B1451CEBB408}">
      <dgm:prSet/>
      <dgm:spPr/>
      <dgm:t>
        <a:bodyPr/>
        <a:lstStyle/>
        <a:p>
          <a:endParaRPr lang="pl-PL">
            <a:effectLst>
              <a:outerShdw blurRad="38100" dist="38100" dir="2700000" algn="tl">
                <a:srgbClr val="000000">
                  <a:alpha val="43137"/>
                </a:srgbClr>
              </a:outerShdw>
            </a:effectLst>
          </a:endParaRPr>
        </a:p>
      </dgm:t>
    </dgm:pt>
    <dgm:pt modelId="{B5359CA9-5240-4307-972C-967BF1D3ED56}">
      <dgm:prSet/>
      <dgm:spPr/>
      <dgm:t>
        <a:bodyPr/>
        <a:lstStyle/>
        <a:p>
          <a:r>
            <a:rPr lang="pl-PL" dirty="0">
              <a:solidFill>
                <a:schemeClr val="tx1"/>
              </a:solidFill>
              <a:effectLst>
                <a:outerShdw blurRad="38100" dist="38100" dir="2700000" algn="tl">
                  <a:srgbClr val="000000">
                    <a:alpha val="43137"/>
                  </a:srgbClr>
                </a:outerShdw>
              </a:effectLst>
            </a:rPr>
            <a:t>1.9 biliona dorosłych w wieku 18 lat i starszych ma nadwagę   </a:t>
          </a:r>
        </a:p>
      </dgm:t>
    </dgm:pt>
    <dgm:pt modelId="{7C691257-083C-4CDE-AA53-3951737AAD4E}" type="parTrans" cxnId="{1CBA8512-1DB3-49C5-BB1D-5708EF89E945}">
      <dgm:prSet/>
      <dgm:spPr/>
      <dgm:t>
        <a:bodyPr/>
        <a:lstStyle/>
        <a:p>
          <a:endParaRPr lang="pl-PL">
            <a:effectLst>
              <a:outerShdw blurRad="38100" dist="38100" dir="2700000" algn="tl">
                <a:srgbClr val="000000">
                  <a:alpha val="43137"/>
                </a:srgbClr>
              </a:outerShdw>
            </a:effectLst>
          </a:endParaRPr>
        </a:p>
      </dgm:t>
    </dgm:pt>
    <dgm:pt modelId="{9F6DFE8B-B016-4E4F-931B-B7E339576BD0}" type="sibTrans" cxnId="{1CBA8512-1DB3-49C5-BB1D-5708EF89E945}">
      <dgm:prSet/>
      <dgm:spPr/>
      <dgm:t>
        <a:bodyPr/>
        <a:lstStyle/>
        <a:p>
          <a:endParaRPr lang="pl-PL">
            <a:effectLst>
              <a:outerShdw blurRad="38100" dist="38100" dir="2700000" algn="tl">
                <a:srgbClr val="000000">
                  <a:alpha val="43137"/>
                </a:srgbClr>
              </a:outerShdw>
            </a:effectLst>
          </a:endParaRPr>
        </a:p>
      </dgm:t>
    </dgm:pt>
    <dgm:pt modelId="{2AEEA7C1-54BB-45D6-BDC3-FEEDC8A3515B}">
      <dgm:prSet/>
      <dgm:spPr/>
      <dgm:t>
        <a:bodyPr/>
        <a:lstStyle/>
        <a:p>
          <a:r>
            <a:rPr lang="pl-PL" dirty="0">
              <a:solidFill>
                <a:schemeClr val="tx1"/>
              </a:solidFill>
              <a:effectLst>
                <a:outerShdw blurRad="38100" dist="38100" dir="2700000" algn="tl">
                  <a:srgbClr val="000000">
                    <a:alpha val="43137"/>
                  </a:srgbClr>
                </a:outerShdw>
              </a:effectLst>
            </a:rPr>
            <a:t>Powyżej dorosłych 600 milionów jest otyłych</a:t>
          </a:r>
        </a:p>
      </dgm:t>
    </dgm:pt>
    <dgm:pt modelId="{02663ABE-F57C-43C2-8C72-8FF7A0F7A50D}" type="parTrans" cxnId="{6FCBF72D-0C2F-4B76-8777-3C58BFD4E1A2}">
      <dgm:prSet/>
      <dgm:spPr/>
      <dgm:t>
        <a:bodyPr/>
        <a:lstStyle/>
        <a:p>
          <a:endParaRPr lang="pl-PL">
            <a:effectLst>
              <a:outerShdw blurRad="38100" dist="38100" dir="2700000" algn="tl">
                <a:srgbClr val="000000">
                  <a:alpha val="43137"/>
                </a:srgbClr>
              </a:outerShdw>
            </a:effectLst>
          </a:endParaRPr>
        </a:p>
      </dgm:t>
    </dgm:pt>
    <dgm:pt modelId="{3D184634-3193-4C90-8B44-9B2C55F347AA}" type="sibTrans" cxnId="{6FCBF72D-0C2F-4B76-8777-3C58BFD4E1A2}">
      <dgm:prSet/>
      <dgm:spPr/>
      <dgm:t>
        <a:bodyPr/>
        <a:lstStyle/>
        <a:p>
          <a:endParaRPr lang="pl-PL">
            <a:effectLst>
              <a:outerShdw blurRad="38100" dist="38100" dir="2700000" algn="tl">
                <a:srgbClr val="000000">
                  <a:alpha val="43137"/>
                </a:srgbClr>
              </a:outerShdw>
            </a:effectLst>
          </a:endParaRPr>
        </a:p>
      </dgm:t>
    </dgm:pt>
    <dgm:pt modelId="{1C93B6EB-A8D3-483E-A578-565DCB7AD0CD}">
      <dgm:prSet/>
      <dgm:spPr/>
      <dgm:t>
        <a:bodyPr/>
        <a:lstStyle/>
        <a:p>
          <a:r>
            <a:rPr lang="pl-PL" dirty="0">
              <a:solidFill>
                <a:schemeClr val="tx1"/>
              </a:solidFill>
              <a:effectLst>
                <a:outerShdw blurRad="38100" dist="38100" dir="2700000" algn="tl">
                  <a:srgbClr val="000000">
                    <a:alpha val="43137"/>
                  </a:srgbClr>
                </a:outerShdw>
              </a:effectLst>
            </a:rPr>
            <a:t>42 miliony dzieci w wieku poniżej 5 roku życia ma nadwagę lub jest otyłych </a:t>
          </a:r>
        </a:p>
      </dgm:t>
    </dgm:pt>
    <dgm:pt modelId="{5BB8C6F8-A66A-43F3-B12E-90DF470C7075}" type="parTrans" cxnId="{1918AC47-EC13-4ECB-AA6A-16DB36C139B9}">
      <dgm:prSet/>
      <dgm:spPr/>
      <dgm:t>
        <a:bodyPr/>
        <a:lstStyle/>
        <a:p>
          <a:endParaRPr lang="pl-PL">
            <a:effectLst>
              <a:outerShdw blurRad="38100" dist="38100" dir="2700000" algn="tl">
                <a:srgbClr val="000000">
                  <a:alpha val="43137"/>
                </a:srgbClr>
              </a:outerShdw>
            </a:effectLst>
          </a:endParaRPr>
        </a:p>
      </dgm:t>
    </dgm:pt>
    <dgm:pt modelId="{968FCD6E-0FB9-431A-8110-2C7BFEE1D928}" type="sibTrans" cxnId="{1918AC47-EC13-4ECB-AA6A-16DB36C139B9}">
      <dgm:prSet/>
      <dgm:spPr/>
      <dgm:t>
        <a:bodyPr/>
        <a:lstStyle/>
        <a:p>
          <a:endParaRPr lang="pl-PL">
            <a:effectLst>
              <a:outerShdw blurRad="38100" dist="38100" dir="2700000" algn="tl">
                <a:srgbClr val="000000">
                  <a:alpha val="43137"/>
                </a:srgbClr>
              </a:outerShdw>
            </a:effectLst>
          </a:endParaRPr>
        </a:p>
      </dgm:t>
    </dgm:pt>
    <dgm:pt modelId="{1AEA3F1D-A379-410A-BA27-D6ED96976E30}">
      <dgm:prSet custT="1"/>
      <dgm:spPr/>
      <dgm:t>
        <a:bodyPr/>
        <a:lstStyle/>
        <a:p>
          <a:r>
            <a:rPr lang="pl-PL" sz="1800" dirty="0">
              <a:solidFill>
                <a:schemeClr val="tx1"/>
              </a:solidFill>
              <a:effectLst>
                <a:outerShdw blurRad="38100" dist="38100" dir="2700000" algn="tl">
                  <a:srgbClr val="000000">
                    <a:alpha val="43137"/>
                  </a:srgbClr>
                </a:outerShdw>
              </a:effectLst>
            </a:rPr>
            <a:t>264 milionów kobiet w wieku rozrodczym boryka się z niedokrwistością   </a:t>
          </a:r>
        </a:p>
      </dgm:t>
    </dgm:pt>
    <dgm:pt modelId="{20BC8178-686A-4E8D-BC54-5DD26E1E8F9D}" type="parTrans" cxnId="{A11DA087-9844-4C5B-B84D-222603360E28}">
      <dgm:prSet/>
      <dgm:spPr/>
      <dgm:t>
        <a:bodyPr/>
        <a:lstStyle/>
        <a:p>
          <a:endParaRPr lang="pl-PL">
            <a:effectLst>
              <a:outerShdw blurRad="38100" dist="38100" dir="2700000" algn="tl">
                <a:srgbClr val="000000">
                  <a:alpha val="43137"/>
                </a:srgbClr>
              </a:outerShdw>
            </a:effectLst>
          </a:endParaRPr>
        </a:p>
      </dgm:t>
    </dgm:pt>
    <dgm:pt modelId="{5416838F-153E-4212-BCFE-F83F8505EED7}" type="sibTrans" cxnId="{A11DA087-9844-4C5B-B84D-222603360E28}">
      <dgm:prSet/>
      <dgm:spPr/>
      <dgm:t>
        <a:bodyPr/>
        <a:lstStyle/>
        <a:p>
          <a:endParaRPr lang="pl-PL">
            <a:effectLst>
              <a:outerShdw blurRad="38100" dist="38100" dir="2700000" algn="tl">
                <a:srgbClr val="000000">
                  <a:alpha val="43137"/>
                </a:srgbClr>
              </a:outerShdw>
            </a:effectLst>
          </a:endParaRPr>
        </a:p>
      </dgm:t>
    </dgm:pt>
    <dgm:pt modelId="{CAD6EAA7-3317-4B26-B880-E257948658D2}">
      <dgm:prSet phldrT="[Tekst]" custT="1"/>
      <dgm:spPr/>
      <dgm:t>
        <a:bodyPr/>
        <a:lstStyle/>
        <a:p>
          <a:r>
            <a:rPr lang="pl-PL" sz="1800" dirty="0">
              <a:solidFill>
                <a:schemeClr val="tx1"/>
              </a:solidFill>
              <a:effectLst>
                <a:outerShdw blurRad="38100" dist="38100" dir="2700000" algn="tl">
                  <a:srgbClr val="000000">
                    <a:alpha val="43137"/>
                  </a:srgbClr>
                </a:outerShdw>
              </a:effectLst>
            </a:rPr>
            <a:t>462 miliony dorosłych ma niedowagę </a:t>
          </a:r>
        </a:p>
      </dgm:t>
    </dgm:pt>
    <dgm:pt modelId="{7D794B7B-B4A8-4878-8E58-3A88048E9AF6}" type="sibTrans" cxnId="{54C39828-70DB-418B-888D-7B13AE9B0A96}">
      <dgm:prSet/>
      <dgm:spPr/>
      <dgm:t>
        <a:bodyPr/>
        <a:lstStyle/>
        <a:p>
          <a:endParaRPr lang="pl-PL">
            <a:effectLst>
              <a:outerShdw blurRad="38100" dist="38100" dir="2700000" algn="tl">
                <a:srgbClr val="000000">
                  <a:alpha val="43137"/>
                </a:srgbClr>
              </a:outerShdw>
            </a:effectLst>
          </a:endParaRPr>
        </a:p>
      </dgm:t>
    </dgm:pt>
    <dgm:pt modelId="{2F497FDE-A1CB-4C77-A9DD-811E48D886E1}" type="parTrans" cxnId="{54C39828-70DB-418B-888D-7B13AE9B0A96}">
      <dgm:prSet/>
      <dgm:spPr/>
      <dgm:t>
        <a:bodyPr/>
        <a:lstStyle/>
        <a:p>
          <a:endParaRPr lang="pl-PL">
            <a:effectLst>
              <a:outerShdw blurRad="38100" dist="38100" dir="2700000" algn="tl">
                <a:srgbClr val="000000">
                  <a:alpha val="43137"/>
                </a:srgbClr>
              </a:outerShdw>
            </a:effectLst>
          </a:endParaRPr>
        </a:p>
      </dgm:t>
    </dgm:pt>
    <dgm:pt modelId="{F04D8DD5-92FF-439F-A7DC-92C85FB4EC27}">
      <dgm:prSet custT="1"/>
      <dgm:spPr/>
      <dgm:t>
        <a:bodyPr/>
        <a:lstStyle/>
        <a:p>
          <a:r>
            <a:rPr lang="pl-PL" sz="1800" dirty="0">
              <a:solidFill>
                <a:schemeClr val="tx1"/>
              </a:solidFill>
              <a:effectLst>
                <a:outerShdw blurRad="38100" dist="38100" dir="2700000" algn="tl">
                  <a:srgbClr val="000000">
                    <a:alpha val="43137"/>
                  </a:srgbClr>
                </a:outerShdw>
              </a:effectLst>
            </a:rPr>
            <a:t>156 milionów  dzieci jest zbyt niskich względem swojego wieku  </a:t>
          </a:r>
        </a:p>
      </dgm:t>
    </dgm:pt>
    <dgm:pt modelId="{9D048C35-2D2B-4BD0-BF1D-87F78CD4FE96}" type="parTrans" cxnId="{6EAC6382-956D-48AC-B86A-36F3DA4A8E22}">
      <dgm:prSet/>
      <dgm:spPr/>
      <dgm:t>
        <a:bodyPr/>
        <a:lstStyle/>
        <a:p>
          <a:endParaRPr lang="pl-PL">
            <a:effectLst>
              <a:outerShdw blurRad="38100" dist="38100" dir="2700000" algn="tl">
                <a:srgbClr val="000000">
                  <a:alpha val="43137"/>
                </a:srgbClr>
              </a:outerShdw>
            </a:effectLst>
          </a:endParaRPr>
        </a:p>
      </dgm:t>
    </dgm:pt>
    <dgm:pt modelId="{DE05C92E-AC58-43F9-8E95-DF76F897BA04}" type="sibTrans" cxnId="{6EAC6382-956D-48AC-B86A-36F3DA4A8E22}">
      <dgm:prSet/>
      <dgm:spPr/>
      <dgm:t>
        <a:bodyPr/>
        <a:lstStyle/>
        <a:p>
          <a:endParaRPr lang="pl-PL">
            <a:effectLst>
              <a:outerShdw blurRad="38100" dist="38100" dir="2700000" algn="tl">
                <a:srgbClr val="000000">
                  <a:alpha val="43137"/>
                </a:srgbClr>
              </a:outerShdw>
            </a:effectLst>
          </a:endParaRPr>
        </a:p>
      </dgm:t>
    </dgm:pt>
    <dgm:pt modelId="{64B61946-E290-4AB2-A92F-FAB974622623}">
      <dgm:prSet custT="1"/>
      <dgm:spPr/>
      <dgm:t>
        <a:bodyPr/>
        <a:lstStyle/>
        <a:p>
          <a:r>
            <a:rPr lang="pl-PL" sz="1800" dirty="0">
              <a:solidFill>
                <a:schemeClr val="tx1"/>
              </a:solidFill>
              <a:effectLst>
                <a:outerShdw blurRad="38100" dist="38100" dir="2700000" algn="tl">
                  <a:srgbClr val="000000">
                    <a:alpha val="43137"/>
                  </a:srgbClr>
                </a:outerShdw>
              </a:effectLst>
            </a:rPr>
            <a:t>50 milionów dzieci ma niedowagę</a:t>
          </a:r>
        </a:p>
      </dgm:t>
    </dgm:pt>
    <dgm:pt modelId="{C273FAF3-3C25-49C9-BAF3-930EF696F6CE}" type="parTrans" cxnId="{82D278C9-B709-4C37-BF0D-C470E5E69279}">
      <dgm:prSet/>
      <dgm:spPr/>
      <dgm:t>
        <a:bodyPr/>
        <a:lstStyle/>
        <a:p>
          <a:endParaRPr lang="pl-PL">
            <a:effectLst>
              <a:outerShdw blurRad="38100" dist="38100" dir="2700000" algn="tl">
                <a:srgbClr val="000000">
                  <a:alpha val="43137"/>
                </a:srgbClr>
              </a:outerShdw>
            </a:effectLst>
          </a:endParaRPr>
        </a:p>
      </dgm:t>
    </dgm:pt>
    <dgm:pt modelId="{67DAF4FF-7BCD-4862-B6E4-A4E98073F2C4}" type="sibTrans" cxnId="{82D278C9-B709-4C37-BF0D-C470E5E69279}">
      <dgm:prSet/>
      <dgm:spPr/>
      <dgm:t>
        <a:bodyPr/>
        <a:lstStyle/>
        <a:p>
          <a:endParaRPr lang="pl-PL">
            <a:effectLst>
              <a:outerShdw blurRad="38100" dist="38100" dir="2700000" algn="tl">
                <a:srgbClr val="000000">
                  <a:alpha val="43137"/>
                </a:srgbClr>
              </a:outerShdw>
            </a:effectLst>
          </a:endParaRPr>
        </a:p>
      </dgm:t>
    </dgm:pt>
    <dgm:pt modelId="{86055003-0C38-4178-9A23-411CCBB50130}">
      <dgm:prSet/>
      <dgm:spPr/>
      <dgm:t>
        <a:bodyPr/>
        <a:lstStyle/>
        <a:p>
          <a:endParaRPr lang="pl-PL">
            <a:effectLst>
              <a:outerShdw blurRad="38100" dist="38100" dir="2700000" algn="tl">
                <a:srgbClr val="000000">
                  <a:alpha val="43137"/>
                </a:srgbClr>
              </a:outerShdw>
            </a:effectLst>
          </a:endParaRPr>
        </a:p>
      </dgm:t>
    </dgm:pt>
    <dgm:pt modelId="{167A872B-EB77-413E-A9AC-6B793848BE6B}" type="parTrans" cxnId="{B5DCC642-8E51-4CEE-8DC1-B7964486C1D1}">
      <dgm:prSet/>
      <dgm:spPr/>
      <dgm:t>
        <a:bodyPr/>
        <a:lstStyle/>
        <a:p>
          <a:endParaRPr lang="pl-PL">
            <a:effectLst>
              <a:outerShdw blurRad="38100" dist="38100" dir="2700000" algn="tl">
                <a:srgbClr val="000000">
                  <a:alpha val="43137"/>
                </a:srgbClr>
              </a:outerShdw>
            </a:effectLst>
          </a:endParaRPr>
        </a:p>
      </dgm:t>
    </dgm:pt>
    <dgm:pt modelId="{5F5CB396-33EC-4E5F-8A7F-073BED53AF60}" type="sibTrans" cxnId="{B5DCC642-8E51-4CEE-8DC1-B7964486C1D1}">
      <dgm:prSet/>
      <dgm:spPr/>
      <dgm:t>
        <a:bodyPr/>
        <a:lstStyle/>
        <a:p>
          <a:endParaRPr lang="pl-PL">
            <a:effectLst>
              <a:outerShdw blurRad="38100" dist="38100" dir="2700000" algn="tl">
                <a:srgbClr val="000000">
                  <a:alpha val="43137"/>
                </a:srgbClr>
              </a:outerShdw>
            </a:effectLst>
          </a:endParaRPr>
        </a:p>
      </dgm:t>
    </dgm:pt>
    <dgm:pt modelId="{58536A5D-42D5-4D89-ACE4-EDF762258114}" type="pres">
      <dgm:prSet presAssocID="{499EE4E9-C812-4195-A8B8-337307FBB613}" presName="cycle" presStyleCnt="0">
        <dgm:presLayoutVars>
          <dgm:chMax val="1"/>
          <dgm:dir/>
          <dgm:animLvl val="ctr"/>
          <dgm:resizeHandles val="exact"/>
        </dgm:presLayoutVars>
      </dgm:prSet>
      <dgm:spPr/>
    </dgm:pt>
    <dgm:pt modelId="{36264F89-9D7C-4EA5-8C16-08E9557C570C}" type="pres">
      <dgm:prSet presAssocID="{06238972-D01F-40F8-BBE6-3030809D6DB5}" presName="centerShape" presStyleLbl="node0" presStyleIdx="0" presStyleCnt="1" custLinFactNeighborX="-136" custLinFactNeighborY="-70146"/>
      <dgm:spPr/>
    </dgm:pt>
    <dgm:pt modelId="{2DA37CBD-A780-4487-AA6E-894A5CB74611}" type="pres">
      <dgm:prSet presAssocID="{5BB8C6F8-A66A-43F3-B12E-90DF470C7075}" presName="parTrans" presStyleLbl="bgSibTrans2D1" presStyleIdx="0" presStyleCnt="7"/>
      <dgm:spPr/>
    </dgm:pt>
    <dgm:pt modelId="{0CB49DD1-56F7-446E-BD5E-3C8DC0067B44}" type="pres">
      <dgm:prSet presAssocID="{1C93B6EB-A8D3-483E-A578-565DCB7AD0CD}" presName="node" presStyleLbl="node1" presStyleIdx="0" presStyleCnt="7" custScaleX="163881" custRadScaleRad="90777" custRadScaleInc="17337">
        <dgm:presLayoutVars>
          <dgm:bulletEnabled val="1"/>
        </dgm:presLayoutVars>
      </dgm:prSet>
      <dgm:spPr/>
    </dgm:pt>
    <dgm:pt modelId="{6ADD9B2F-CB78-447F-ADFF-1BB1537EC1BA}" type="pres">
      <dgm:prSet presAssocID="{02663ABE-F57C-43C2-8C72-8FF7A0F7A50D}" presName="parTrans" presStyleLbl="bgSibTrans2D1" presStyleIdx="1" presStyleCnt="7"/>
      <dgm:spPr/>
    </dgm:pt>
    <dgm:pt modelId="{D9E70997-FDD4-40C4-9702-97F909398D7C}" type="pres">
      <dgm:prSet presAssocID="{2AEEA7C1-54BB-45D6-BDC3-FEEDC8A3515B}" presName="node" presStyleLbl="node1" presStyleIdx="1" presStyleCnt="7" custScaleX="147537" custRadScaleRad="123858" custRadScaleInc="-23543">
        <dgm:presLayoutVars>
          <dgm:bulletEnabled val="1"/>
        </dgm:presLayoutVars>
      </dgm:prSet>
      <dgm:spPr/>
    </dgm:pt>
    <dgm:pt modelId="{2069A65C-A8A2-4C42-B707-D4F81693DB11}" type="pres">
      <dgm:prSet presAssocID="{7C691257-083C-4CDE-AA53-3951737AAD4E}" presName="parTrans" presStyleLbl="bgSibTrans2D1" presStyleIdx="2" presStyleCnt="7"/>
      <dgm:spPr/>
    </dgm:pt>
    <dgm:pt modelId="{7A4F8C02-1977-4D9A-8132-473A425C56B9}" type="pres">
      <dgm:prSet presAssocID="{B5359CA9-5240-4307-972C-967BF1D3ED56}" presName="node" presStyleLbl="node1" presStyleIdx="2" presStyleCnt="7" custScaleX="132053" custRadScaleRad="147930" custRadScaleInc="-76312">
        <dgm:presLayoutVars>
          <dgm:bulletEnabled val="1"/>
        </dgm:presLayoutVars>
      </dgm:prSet>
      <dgm:spPr/>
    </dgm:pt>
    <dgm:pt modelId="{8E20B675-08AF-4AF8-9825-1D54AD30E00E}" type="pres">
      <dgm:prSet presAssocID="{20BC8178-686A-4E8D-BC54-5DD26E1E8F9D}" presName="parTrans" presStyleLbl="bgSibTrans2D1" presStyleIdx="3" presStyleCnt="7"/>
      <dgm:spPr/>
    </dgm:pt>
    <dgm:pt modelId="{11CAD7C3-DB9F-4930-9CCB-3C4E2FA90260}" type="pres">
      <dgm:prSet presAssocID="{1AEA3F1D-A379-410A-BA27-D6ED96976E30}" presName="node" presStyleLbl="node1" presStyleIdx="3" presStyleCnt="7" custScaleX="150942" custRadScaleRad="153640" custRadScaleInc="194622">
        <dgm:presLayoutVars>
          <dgm:bulletEnabled val="1"/>
        </dgm:presLayoutVars>
      </dgm:prSet>
      <dgm:spPr/>
    </dgm:pt>
    <dgm:pt modelId="{86EFC9E8-736C-4C63-A75B-F941E888D806}" type="pres">
      <dgm:prSet presAssocID="{2F497FDE-A1CB-4C77-A9DD-811E48D886E1}" presName="parTrans" presStyleLbl="bgSibTrans2D1" presStyleIdx="4" presStyleCnt="7"/>
      <dgm:spPr/>
    </dgm:pt>
    <dgm:pt modelId="{08B2F7BB-F2FC-4AC0-A406-4304A070C0BB}" type="pres">
      <dgm:prSet presAssocID="{CAD6EAA7-3317-4B26-B880-E257948658D2}" presName="node" presStyleLbl="node1" presStyleIdx="4" presStyleCnt="7" custScaleX="126399" custRadScaleRad="119273" custRadScaleInc="140911">
        <dgm:presLayoutVars>
          <dgm:bulletEnabled val="1"/>
        </dgm:presLayoutVars>
      </dgm:prSet>
      <dgm:spPr/>
    </dgm:pt>
    <dgm:pt modelId="{26B94969-D927-4F69-99D6-3A426ADC9AAC}" type="pres">
      <dgm:prSet presAssocID="{9D048C35-2D2B-4BD0-BF1D-87F78CD4FE96}" presName="parTrans" presStyleLbl="bgSibTrans2D1" presStyleIdx="5" presStyleCnt="7"/>
      <dgm:spPr/>
    </dgm:pt>
    <dgm:pt modelId="{DED2F82B-5AF5-42BD-9D18-8876BD181ACC}" type="pres">
      <dgm:prSet presAssocID="{F04D8DD5-92FF-439F-A7DC-92C85FB4EC27}" presName="node" presStyleLbl="node1" presStyleIdx="5" presStyleCnt="7" custScaleX="224007" custRadScaleRad="88538" custRadScaleInc="110351">
        <dgm:presLayoutVars>
          <dgm:bulletEnabled val="1"/>
        </dgm:presLayoutVars>
      </dgm:prSet>
      <dgm:spPr/>
    </dgm:pt>
    <dgm:pt modelId="{971D79EF-519E-4D11-B6B7-552E09F9D2A4}" type="pres">
      <dgm:prSet presAssocID="{C273FAF3-3C25-49C9-BAF3-930EF696F6CE}" presName="parTrans" presStyleLbl="bgSibTrans2D1" presStyleIdx="6" presStyleCnt="7" custAng="21584473" custLinFactNeighborX="2893" custLinFactNeighborY="-7940"/>
      <dgm:spPr/>
    </dgm:pt>
    <dgm:pt modelId="{EE852189-BB78-4D1A-8B33-BFB5004442BE}" type="pres">
      <dgm:prSet presAssocID="{64B61946-E290-4AB2-A92F-FAB974622623}" presName="node" presStyleLbl="node1" presStyleIdx="6" presStyleCnt="7" custScaleX="167394" custRadScaleRad="3327" custRadScaleInc="395788">
        <dgm:presLayoutVars>
          <dgm:bulletEnabled val="1"/>
        </dgm:presLayoutVars>
      </dgm:prSet>
      <dgm:spPr/>
    </dgm:pt>
  </dgm:ptLst>
  <dgm:cxnLst>
    <dgm:cxn modelId="{8EAC4804-80A8-463D-8BC1-9109C7AB699D}" type="presOf" srcId="{CAD6EAA7-3317-4B26-B880-E257948658D2}" destId="{08B2F7BB-F2FC-4AC0-A406-4304A070C0BB}" srcOrd="0" destOrd="0" presId="urn:microsoft.com/office/officeart/2005/8/layout/radial4"/>
    <dgm:cxn modelId="{1CBA8512-1DB3-49C5-BB1D-5708EF89E945}" srcId="{06238972-D01F-40F8-BBE6-3030809D6DB5}" destId="{B5359CA9-5240-4307-972C-967BF1D3ED56}" srcOrd="2" destOrd="0" parTransId="{7C691257-083C-4CDE-AA53-3951737AAD4E}" sibTransId="{9F6DFE8B-B016-4E4F-931B-B7E339576BD0}"/>
    <dgm:cxn modelId="{85BAB214-E0C3-414D-BC2A-0F7D4F9E0304}" type="presOf" srcId="{2AEEA7C1-54BB-45D6-BDC3-FEEDC8A3515B}" destId="{D9E70997-FDD4-40C4-9702-97F909398D7C}" srcOrd="0" destOrd="0" presId="urn:microsoft.com/office/officeart/2005/8/layout/radial4"/>
    <dgm:cxn modelId="{54C39828-70DB-418B-888D-7B13AE9B0A96}" srcId="{06238972-D01F-40F8-BBE6-3030809D6DB5}" destId="{CAD6EAA7-3317-4B26-B880-E257948658D2}" srcOrd="4" destOrd="0" parTransId="{2F497FDE-A1CB-4C77-A9DD-811E48D886E1}" sibTransId="{7D794B7B-B4A8-4878-8E58-3A88048E9AF6}"/>
    <dgm:cxn modelId="{8F25B22A-04C0-44A0-8981-65557C941AA9}" type="presOf" srcId="{2F497FDE-A1CB-4C77-A9DD-811E48D886E1}" destId="{86EFC9E8-736C-4C63-A75B-F941E888D806}" srcOrd="0" destOrd="0" presId="urn:microsoft.com/office/officeart/2005/8/layout/radial4"/>
    <dgm:cxn modelId="{6FCBF72D-0C2F-4B76-8777-3C58BFD4E1A2}" srcId="{06238972-D01F-40F8-BBE6-3030809D6DB5}" destId="{2AEEA7C1-54BB-45D6-BDC3-FEEDC8A3515B}" srcOrd="1" destOrd="0" parTransId="{02663ABE-F57C-43C2-8C72-8FF7A0F7A50D}" sibTransId="{3D184634-3193-4C90-8B44-9B2C55F347AA}"/>
    <dgm:cxn modelId="{30C8B43E-D9AE-404B-BC8A-869D53BFC042}" type="presOf" srcId="{1AEA3F1D-A379-410A-BA27-D6ED96976E30}" destId="{11CAD7C3-DB9F-4930-9CCB-3C4E2FA90260}" srcOrd="0" destOrd="0" presId="urn:microsoft.com/office/officeart/2005/8/layout/radial4"/>
    <dgm:cxn modelId="{504AC45F-92D6-4759-8956-7AD09FBBFF57}" type="presOf" srcId="{1C93B6EB-A8D3-483E-A578-565DCB7AD0CD}" destId="{0CB49DD1-56F7-446E-BD5E-3C8DC0067B44}" srcOrd="0" destOrd="0" presId="urn:microsoft.com/office/officeart/2005/8/layout/radial4"/>
    <dgm:cxn modelId="{69308B62-A3DC-4E99-9263-C601DA2A6542}" type="presOf" srcId="{20BC8178-686A-4E8D-BC54-5DD26E1E8F9D}" destId="{8E20B675-08AF-4AF8-9825-1D54AD30E00E}" srcOrd="0" destOrd="0" presId="urn:microsoft.com/office/officeart/2005/8/layout/radial4"/>
    <dgm:cxn modelId="{B5DCC642-8E51-4CEE-8DC1-B7964486C1D1}" srcId="{499EE4E9-C812-4195-A8B8-337307FBB613}" destId="{86055003-0C38-4178-9A23-411CCBB50130}" srcOrd="1" destOrd="0" parTransId="{167A872B-EB77-413E-A9AC-6B793848BE6B}" sibTransId="{5F5CB396-33EC-4E5F-8A7F-073BED53AF60}"/>
    <dgm:cxn modelId="{1918AC47-EC13-4ECB-AA6A-16DB36C139B9}" srcId="{06238972-D01F-40F8-BBE6-3030809D6DB5}" destId="{1C93B6EB-A8D3-483E-A578-565DCB7AD0CD}" srcOrd="0" destOrd="0" parTransId="{5BB8C6F8-A66A-43F3-B12E-90DF470C7075}" sibTransId="{968FCD6E-0FB9-431A-8110-2C7BFEE1D928}"/>
    <dgm:cxn modelId="{BBC8DF6D-9FE4-4D19-9A67-B1451CEBB408}" srcId="{499EE4E9-C812-4195-A8B8-337307FBB613}" destId="{06238972-D01F-40F8-BBE6-3030809D6DB5}" srcOrd="0" destOrd="0" parTransId="{55E57994-4F74-404C-9B35-EBCC53401B47}" sibTransId="{5AD2EBC0-FBF6-49B1-A2DD-CCA133E6551F}"/>
    <dgm:cxn modelId="{EDD03377-45BF-4167-84AA-CEDBADE7D81C}" type="presOf" srcId="{F04D8DD5-92FF-439F-A7DC-92C85FB4EC27}" destId="{DED2F82B-5AF5-42BD-9D18-8876BD181ACC}" srcOrd="0" destOrd="0" presId="urn:microsoft.com/office/officeart/2005/8/layout/radial4"/>
    <dgm:cxn modelId="{1982477C-3582-4585-8B45-1F21C9F30074}" type="presOf" srcId="{64B61946-E290-4AB2-A92F-FAB974622623}" destId="{EE852189-BB78-4D1A-8B33-BFB5004442BE}" srcOrd="0" destOrd="0" presId="urn:microsoft.com/office/officeart/2005/8/layout/radial4"/>
    <dgm:cxn modelId="{6EAC6382-956D-48AC-B86A-36F3DA4A8E22}" srcId="{06238972-D01F-40F8-BBE6-3030809D6DB5}" destId="{F04D8DD5-92FF-439F-A7DC-92C85FB4EC27}" srcOrd="5" destOrd="0" parTransId="{9D048C35-2D2B-4BD0-BF1D-87F78CD4FE96}" sibTransId="{DE05C92E-AC58-43F9-8E95-DF76F897BA04}"/>
    <dgm:cxn modelId="{A11DA087-9844-4C5B-B84D-222603360E28}" srcId="{06238972-D01F-40F8-BBE6-3030809D6DB5}" destId="{1AEA3F1D-A379-410A-BA27-D6ED96976E30}" srcOrd="3" destOrd="0" parTransId="{20BC8178-686A-4E8D-BC54-5DD26E1E8F9D}" sibTransId="{5416838F-153E-4212-BCFE-F83F8505EED7}"/>
    <dgm:cxn modelId="{137FEFA7-F110-4F84-B314-0292101B209C}" type="presOf" srcId="{5BB8C6F8-A66A-43F3-B12E-90DF470C7075}" destId="{2DA37CBD-A780-4487-AA6E-894A5CB74611}" srcOrd="0" destOrd="0" presId="urn:microsoft.com/office/officeart/2005/8/layout/radial4"/>
    <dgm:cxn modelId="{775883B2-7234-442B-9A90-5FEC5C88CDA2}" type="presOf" srcId="{C273FAF3-3C25-49C9-BAF3-930EF696F6CE}" destId="{971D79EF-519E-4D11-B6B7-552E09F9D2A4}" srcOrd="0" destOrd="0" presId="urn:microsoft.com/office/officeart/2005/8/layout/radial4"/>
    <dgm:cxn modelId="{4FB0D3B4-081B-461E-AEFD-D73D1B2AE720}" type="presOf" srcId="{499EE4E9-C812-4195-A8B8-337307FBB613}" destId="{58536A5D-42D5-4D89-ACE4-EDF762258114}" srcOrd="0" destOrd="0" presId="urn:microsoft.com/office/officeart/2005/8/layout/radial4"/>
    <dgm:cxn modelId="{72DE5DB8-B9E1-4499-B841-9A72B8412D97}" type="presOf" srcId="{9D048C35-2D2B-4BD0-BF1D-87F78CD4FE96}" destId="{26B94969-D927-4F69-99D6-3A426ADC9AAC}" srcOrd="0" destOrd="0" presId="urn:microsoft.com/office/officeart/2005/8/layout/radial4"/>
    <dgm:cxn modelId="{772B93C7-2176-45C3-9F0A-71B16A792C95}" type="presOf" srcId="{7C691257-083C-4CDE-AA53-3951737AAD4E}" destId="{2069A65C-A8A2-4C42-B707-D4F81693DB11}" srcOrd="0" destOrd="0" presId="urn:microsoft.com/office/officeart/2005/8/layout/radial4"/>
    <dgm:cxn modelId="{82D278C9-B709-4C37-BF0D-C470E5E69279}" srcId="{06238972-D01F-40F8-BBE6-3030809D6DB5}" destId="{64B61946-E290-4AB2-A92F-FAB974622623}" srcOrd="6" destOrd="0" parTransId="{C273FAF3-3C25-49C9-BAF3-930EF696F6CE}" sibTransId="{67DAF4FF-7BCD-4862-B6E4-A4E98073F2C4}"/>
    <dgm:cxn modelId="{754312E2-D5A4-4DA6-AC3E-22A6795FE23C}" type="presOf" srcId="{06238972-D01F-40F8-BBE6-3030809D6DB5}" destId="{36264F89-9D7C-4EA5-8C16-08E9557C570C}" srcOrd="0" destOrd="0" presId="urn:microsoft.com/office/officeart/2005/8/layout/radial4"/>
    <dgm:cxn modelId="{4594D6E2-D3AC-44BE-8EEA-2A86837A41B6}" type="presOf" srcId="{02663ABE-F57C-43C2-8C72-8FF7A0F7A50D}" destId="{6ADD9B2F-CB78-447F-ADFF-1BB1537EC1BA}" srcOrd="0" destOrd="0" presId="urn:microsoft.com/office/officeart/2005/8/layout/radial4"/>
    <dgm:cxn modelId="{1F7340EB-4DBA-429C-B660-AFEC4D40DCD0}" type="presOf" srcId="{B5359CA9-5240-4307-972C-967BF1D3ED56}" destId="{7A4F8C02-1977-4D9A-8132-473A425C56B9}" srcOrd="0" destOrd="0" presId="urn:microsoft.com/office/officeart/2005/8/layout/radial4"/>
    <dgm:cxn modelId="{53A8C00D-A54C-415E-AF25-F2BD4B0B5741}" type="presParOf" srcId="{58536A5D-42D5-4D89-ACE4-EDF762258114}" destId="{36264F89-9D7C-4EA5-8C16-08E9557C570C}" srcOrd="0" destOrd="0" presId="urn:microsoft.com/office/officeart/2005/8/layout/radial4"/>
    <dgm:cxn modelId="{F88C7A1C-2C71-4504-BE4E-B0C46A530011}" type="presParOf" srcId="{58536A5D-42D5-4D89-ACE4-EDF762258114}" destId="{2DA37CBD-A780-4487-AA6E-894A5CB74611}" srcOrd="1" destOrd="0" presId="urn:microsoft.com/office/officeart/2005/8/layout/radial4"/>
    <dgm:cxn modelId="{5C17973B-484C-46AE-AA6E-281EEAC104F9}" type="presParOf" srcId="{58536A5D-42D5-4D89-ACE4-EDF762258114}" destId="{0CB49DD1-56F7-446E-BD5E-3C8DC0067B44}" srcOrd="2" destOrd="0" presId="urn:microsoft.com/office/officeart/2005/8/layout/radial4"/>
    <dgm:cxn modelId="{CA0AB005-9036-4BAC-BC27-83C73613727A}" type="presParOf" srcId="{58536A5D-42D5-4D89-ACE4-EDF762258114}" destId="{6ADD9B2F-CB78-447F-ADFF-1BB1537EC1BA}" srcOrd="3" destOrd="0" presId="urn:microsoft.com/office/officeart/2005/8/layout/radial4"/>
    <dgm:cxn modelId="{7E491175-92CC-4841-993A-C1DE6E4140C1}" type="presParOf" srcId="{58536A5D-42D5-4D89-ACE4-EDF762258114}" destId="{D9E70997-FDD4-40C4-9702-97F909398D7C}" srcOrd="4" destOrd="0" presId="urn:microsoft.com/office/officeart/2005/8/layout/radial4"/>
    <dgm:cxn modelId="{D68D5A7B-2F46-40EB-A012-654EB07957E7}" type="presParOf" srcId="{58536A5D-42D5-4D89-ACE4-EDF762258114}" destId="{2069A65C-A8A2-4C42-B707-D4F81693DB11}" srcOrd="5" destOrd="0" presId="urn:microsoft.com/office/officeart/2005/8/layout/radial4"/>
    <dgm:cxn modelId="{86499FDA-B2AE-4BDD-B1C1-451CF6CF9A04}" type="presParOf" srcId="{58536A5D-42D5-4D89-ACE4-EDF762258114}" destId="{7A4F8C02-1977-4D9A-8132-473A425C56B9}" srcOrd="6" destOrd="0" presId="urn:microsoft.com/office/officeart/2005/8/layout/radial4"/>
    <dgm:cxn modelId="{9B1C158D-842C-4C56-B439-C7917C4F8F1B}" type="presParOf" srcId="{58536A5D-42D5-4D89-ACE4-EDF762258114}" destId="{8E20B675-08AF-4AF8-9825-1D54AD30E00E}" srcOrd="7" destOrd="0" presId="urn:microsoft.com/office/officeart/2005/8/layout/radial4"/>
    <dgm:cxn modelId="{6B36608C-BC77-4627-A84C-75A986C3A4F5}" type="presParOf" srcId="{58536A5D-42D5-4D89-ACE4-EDF762258114}" destId="{11CAD7C3-DB9F-4930-9CCB-3C4E2FA90260}" srcOrd="8" destOrd="0" presId="urn:microsoft.com/office/officeart/2005/8/layout/radial4"/>
    <dgm:cxn modelId="{0B42F93C-7D6E-48F7-99C1-88FD9B1A858E}" type="presParOf" srcId="{58536A5D-42D5-4D89-ACE4-EDF762258114}" destId="{86EFC9E8-736C-4C63-A75B-F941E888D806}" srcOrd="9" destOrd="0" presId="urn:microsoft.com/office/officeart/2005/8/layout/radial4"/>
    <dgm:cxn modelId="{7590FD47-A756-47A7-906C-F081700F1576}" type="presParOf" srcId="{58536A5D-42D5-4D89-ACE4-EDF762258114}" destId="{08B2F7BB-F2FC-4AC0-A406-4304A070C0BB}" srcOrd="10" destOrd="0" presId="urn:microsoft.com/office/officeart/2005/8/layout/radial4"/>
    <dgm:cxn modelId="{A5ABF298-744B-4384-9897-750F7186E0B6}" type="presParOf" srcId="{58536A5D-42D5-4D89-ACE4-EDF762258114}" destId="{26B94969-D927-4F69-99D6-3A426ADC9AAC}" srcOrd="11" destOrd="0" presId="urn:microsoft.com/office/officeart/2005/8/layout/radial4"/>
    <dgm:cxn modelId="{1EA0AEE5-DFB5-4ABE-AB97-3442B5308D5D}" type="presParOf" srcId="{58536A5D-42D5-4D89-ACE4-EDF762258114}" destId="{DED2F82B-5AF5-42BD-9D18-8876BD181ACC}" srcOrd="12" destOrd="0" presId="urn:microsoft.com/office/officeart/2005/8/layout/radial4"/>
    <dgm:cxn modelId="{B5DD88BB-ED7A-4DE7-8BFC-CEE08CEA8DE0}" type="presParOf" srcId="{58536A5D-42D5-4D89-ACE4-EDF762258114}" destId="{971D79EF-519E-4D11-B6B7-552E09F9D2A4}" srcOrd="13" destOrd="0" presId="urn:microsoft.com/office/officeart/2005/8/layout/radial4"/>
    <dgm:cxn modelId="{9240BFBC-9786-4601-AA22-5DC75A6CA1A6}" type="presParOf" srcId="{58536A5D-42D5-4D89-ACE4-EDF762258114}" destId="{EE852189-BB78-4D1A-8B33-BFB5004442BE}"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E0945-3699-4EC9-B8FC-F31095E2837A}">
      <dsp:nvSpPr>
        <dsp:cNvPr id="0" name=""/>
        <dsp:cNvSpPr/>
      </dsp:nvSpPr>
      <dsp:spPr>
        <a:xfrm>
          <a:off x="4518" y="882496"/>
          <a:ext cx="2458247" cy="4019119"/>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5470B9C-308E-45CE-B1AE-7C18F035FA95}">
      <dsp:nvSpPr>
        <dsp:cNvPr id="0" name=""/>
        <dsp:cNvSpPr/>
      </dsp:nvSpPr>
      <dsp:spPr>
        <a:xfrm>
          <a:off x="138050" y="1051353"/>
          <a:ext cx="2212422" cy="1879836"/>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CA93B9-0AE7-49E8-9FD3-54FF231E6A5B}">
      <dsp:nvSpPr>
        <dsp:cNvPr id="0" name=""/>
        <dsp:cNvSpPr/>
      </dsp:nvSpPr>
      <dsp:spPr>
        <a:xfrm>
          <a:off x="127430" y="3441546"/>
          <a:ext cx="2212422" cy="78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2000" kern="1200" dirty="0">
              <a:latin typeface="Arial Unicode MS" pitchFamily="34" charset="-128"/>
              <a:ea typeface="Arial Unicode MS" pitchFamily="34" charset="-128"/>
              <a:cs typeface="Arial Unicode MS" pitchFamily="34" charset="-128"/>
            </a:rPr>
            <a:t>„</a:t>
          </a:r>
          <a:r>
            <a:rPr lang="pl-PL" sz="1800" b="1" kern="1200" dirty="0">
              <a:solidFill>
                <a:prstClr val="black">
                  <a:hueOff val="0"/>
                  <a:satOff val="0"/>
                  <a:lumOff val="0"/>
                  <a:alphaOff val="0"/>
                </a:prstClr>
              </a:solidFill>
              <a:latin typeface="Calibri"/>
              <a:ea typeface="+mn-ea"/>
              <a:cs typeface="+mn-cs"/>
            </a:rPr>
            <a:t>Wenus z </a:t>
          </a:r>
          <a:r>
            <a:rPr lang="pl-PL" sz="1800" b="1" kern="1200" dirty="0" err="1">
              <a:solidFill>
                <a:prstClr val="black">
                  <a:hueOff val="0"/>
                  <a:satOff val="0"/>
                  <a:lumOff val="0"/>
                  <a:alphaOff val="0"/>
                </a:prstClr>
              </a:solidFill>
              <a:latin typeface="Calibri"/>
              <a:ea typeface="+mn-ea"/>
              <a:cs typeface="+mn-cs"/>
            </a:rPr>
            <a:t>Willendorfu</a:t>
          </a:r>
          <a:r>
            <a:rPr lang="pl-PL" sz="1800" b="1" kern="1200" dirty="0">
              <a:solidFill>
                <a:prstClr val="black">
                  <a:hueOff val="0"/>
                  <a:satOff val="0"/>
                  <a:lumOff val="0"/>
                  <a:alphaOff val="0"/>
                </a:prstClr>
              </a:solidFill>
              <a:latin typeface="Calibri"/>
              <a:ea typeface="+mn-ea"/>
              <a:cs typeface="+mn-cs"/>
            </a:rPr>
            <a:t>”</a:t>
          </a:r>
        </a:p>
        <a:p>
          <a:pPr marL="0" marR="0" lvl="0" indent="0" algn="ctr" defTabSz="914400" eaLnBrk="1" fontAlgn="auto" latinLnBrk="0" hangingPunct="1">
            <a:lnSpc>
              <a:spcPct val="100000"/>
            </a:lnSpc>
            <a:spcBef>
              <a:spcPct val="0"/>
            </a:spcBef>
            <a:spcAft>
              <a:spcPts val="0"/>
            </a:spcAft>
            <a:buClrTx/>
            <a:buSzTx/>
            <a:buFontTx/>
            <a:buNone/>
            <a:tabLst/>
            <a:defRPr/>
          </a:pPr>
          <a:r>
            <a:rPr lang="pl-PL" sz="1800" kern="1200" dirty="0">
              <a:solidFill>
                <a:prstClr val="black">
                  <a:hueOff val="0"/>
                  <a:satOff val="0"/>
                  <a:lumOff val="0"/>
                  <a:alphaOff val="0"/>
                </a:prstClr>
              </a:solidFill>
              <a:latin typeface="Calibri"/>
              <a:ea typeface="+mn-ea"/>
              <a:cs typeface="+mn-cs"/>
            </a:rPr>
            <a:t>Pierwszy dowód otyłości: </a:t>
          </a:r>
          <a:br>
            <a:rPr lang="pl-PL" sz="1800" kern="1200" dirty="0">
              <a:solidFill>
                <a:prstClr val="black">
                  <a:hueOff val="0"/>
                  <a:satOff val="0"/>
                  <a:lumOff val="0"/>
                  <a:alphaOff val="0"/>
                </a:prstClr>
              </a:solidFill>
              <a:latin typeface="Calibri"/>
              <a:ea typeface="+mn-ea"/>
              <a:cs typeface="+mn-cs"/>
            </a:rPr>
          </a:br>
          <a:r>
            <a:rPr lang="pl-PL" sz="1800" kern="1200" dirty="0">
              <a:solidFill>
                <a:prstClr val="black">
                  <a:hueOff val="0"/>
                  <a:satOff val="0"/>
                  <a:lumOff val="0"/>
                  <a:alphaOff val="0"/>
                </a:prstClr>
              </a:solidFill>
              <a:latin typeface="Calibri"/>
              <a:ea typeface="+mn-ea"/>
              <a:cs typeface="+mn-cs"/>
            </a:rPr>
            <a:t>sprzed ok. 24 000 lat</a:t>
          </a:r>
        </a:p>
        <a:p>
          <a:pPr marL="0" lvl="0" algn="ctr" defTabSz="2889250">
            <a:lnSpc>
              <a:spcPct val="90000"/>
            </a:lnSpc>
            <a:spcBef>
              <a:spcPct val="0"/>
            </a:spcBef>
            <a:spcAft>
              <a:spcPct val="35000"/>
            </a:spcAft>
            <a:buNone/>
          </a:pPr>
          <a:endParaRPr lang="pl-PL" sz="900" kern="1200" dirty="0"/>
        </a:p>
      </dsp:txBody>
      <dsp:txXfrm>
        <a:off x="127430" y="3441546"/>
        <a:ext cx="2212422" cy="780855"/>
      </dsp:txXfrm>
    </dsp:sp>
    <dsp:sp modelId="{8B64A176-EFCE-4118-BA8C-CB5FD7E1D21C}">
      <dsp:nvSpPr>
        <dsp:cNvPr id="0" name=""/>
        <dsp:cNvSpPr/>
      </dsp:nvSpPr>
      <dsp:spPr>
        <a:xfrm>
          <a:off x="3041708" y="861239"/>
          <a:ext cx="2458247" cy="40616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83F1597-4882-46E6-BD6C-4A9DA989B83E}">
      <dsp:nvSpPr>
        <dsp:cNvPr id="0" name=""/>
        <dsp:cNvSpPr/>
      </dsp:nvSpPr>
      <dsp:spPr>
        <a:xfrm>
          <a:off x="3207143" y="1061993"/>
          <a:ext cx="2212422" cy="1879836"/>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6AAD9B-BDE0-4761-9F8F-FAC6DDE41171}">
      <dsp:nvSpPr>
        <dsp:cNvPr id="0" name=""/>
        <dsp:cNvSpPr/>
      </dsp:nvSpPr>
      <dsp:spPr>
        <a:xfrm>
          <a:off x="3164620" y="3441546"/>
          <a:ext cx="2212422" cy="78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800" b="1" kern="1200" dirty="0">
              <a:solidFill>
                <a:prstClr val="black">
                  <a:hueOff val="0"/>
                  <a:satOff val="0"/>
                  <a:lumOff val="0"/>
                  <a:alphaOff val="0"/>
                </a:prstClr>
              </a:solidFill>
              <a:latin typeface="Calibri"/>
              <a:ea typeface="+mn-ea"/>
              <a:cs typeface="+mn-cs"/>
            </a:rPr>
            <a:t>STAROŻYTNOŚĆ </a:t>
          </a:r>
          <a:br>
            <a:rPr lang="pl-PL" sz="1800" b="1" kern="1200" dirty="0">
              <a:solidFill>
                <a:prstClr val="black">
                  <a:hueOff val="0"/>
                  <a:satOff val="0"/>
                  <a:lumOff val="0"/>
                  <a:alphaOff val="0"/>
                </a:prstClr>
              </a:solidFill>
              <a:latin typeface="Calibri"/>
              <a:ea typeface="+mn-ea"/>
              <a:cs typeface="+mn-cs"/>
            </a:rPr>
          </a:br>
          <a:r>
            <a:rPr lang="pl-PL" sz="1800" b="1" kern="1200" dirty="0">
              <a:solidFill>
                <a:prstClr val="black">
                  <a:hueOff val="0"/>
                  <a:satOff val="0"/>
                  <a:lumOff val="0"/>
                  <a:alphaOff val="0"/>
                </a:prstClr>
              </a:solidFill>
              <a:latin typeface="Calibri"/>
              <a:ea typeface="+mn-ea"/>
              <a:cs typeface="+mn-cs"/>
            </a:rPr>
            <a:t>I WIEKI ŚREDNIE</a:t>
          </a:r>
        </a:p>
        <a:p>
          <a:pPr marL="0" marR="0" lvl="0" indent="0" algn="ctr" defTabSz="914400" eaLnBrk="1" fontAlgn="auto" latinLnBrk="0" hangingPunct="1">
            <a:lnSpc>
              <a:spcPct val="100000"/>
            </a:lnSpc>
            <a:spcBef>
              <a:spcPct val="0"/>
            </a:spcBef>
            <a:spcAft>
              <a:spcPts val="0"/>
            </a:spcAft>
            <a:buClrTx/>
            <a:buSzTx/>
            <a:buFontTx/>
            <a:buNone/>
            <a:tabLst/>
            <a:defRPr/>
          </a:pPr>
          <a:r>
            <a:rPr lang="pl-PL" sz="1800" kern="1200" dirty="0"/>
            <a:t>Nadmiar masy ciała </a:t>
          </a:r>
          <a:r>
            <a:rPr lang="pl-PL" sz="1800" kern="1200" dirty="0">
              <a:solidFill>
                <a:prstClr val="black">
                  <a:hueOff val="0"/>
                  <a:satOff val="0"/>
                  <a:lumOff val="0"/>
                  <a:alphaOff val="0"/>
                </a:prstClr>
              </a:solidFill>
              <a:latin typeface="Calibri"/>
              <a:ea typeface="+mn-ea"/>
              <a:cs typeface="+mn-cs"/>
            </a:rPr>
            <a:t> jako atut i symbol bogactwa oraz  wyższości </a:t>
          </a:r>
        </a:p>
        <a:p>
          <a:pPr marL="0" lvl="0" algn="ctr" defTabSz="488950">
            <a:lnSpc>
              <a:spcPct val="90000"/>
            </a:lnSpc>
            <a:spcBef>
              <a:spcPct val="0"/>
            </a:spcBef>
            <a:spcAft>
              <a:spcPct val="35000"/>
            </a:spcAft>
            <a:buNone/>
          </a:pPr>
          <a:endParaRPr lang="pl-PL" sz="900" kern="1200" dirty="0"/>
        </a:p>
      </dsp:txBody>
      <dsp:txXfrm>
        <a:off x="3164620" y="3441546"/>
        <a:ext cx="2212422" cy="780855"/>
      </dsp:txXfrm>
    </dsp:sp>
    <dsp:sp modelId="{67E6D8C8-29CB-4355-B2AC-B60EC8F90435}">
      <dsp:nvSpPr>
        <dsp:cNvPr id="0" name=""/>
        <dsp:cNvSpPr/>
      </dsp:nvSpPr>
      <dsp:spPr>
        <a:xfrm>
          <a:off x="6078898" y="854761"/>
          <a:ext cx="2458247" cy="4074588"/>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6B888DC-2215-4568-927B-B67A68604D56}">
      <dsp:nvSpPr>
        <dsp:cNvPr id="0" name=""/>
        <dsp:cNvSpPr/>
      </dsp:nvSpPr>
      <dsp:spPr>
        <a:xfrm>
          <a:off x="6233714" y="1061974"/>
          <a:ext cx="2212422" cy="1879836"/>
        </a:xfrm>
        <a:prstGeom prst="rect">
          <a:avLst/>
        </a:prstGeom>
        <a:blipFill>
          <a:blip xmlns:r="http://schemas.openxmlformats.org/officeDocument/2006/relationships" r:embed="rId3"/>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C1932F-3438-44BD-B833-43B856B4CD48}">
      <dsp:nvSpPr>
        <dsp:cNvPr id="0" name=""/>
        <dsp:cNvSpPr/>
      </dsp:nvSpPr>
      <dsp:spPr>
        <a:xfrm>
          <a:off x="6201811" y="3441546"/>
          <a:ext cx="2212422" cy="78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800" b="1" kern="1200" dirty="0"/>
            <a:t>RENESANS</a:t>
          </a:r>
          <a:endParaRPr lang="pl-PL"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pl-PL" sz="1800" kern="1200" dirty="0"/>
            <a:t>Nadmiar masy ciała – problemem medycznym</a:t>
          </a:r>
          <a:br>
            <a:rPr lang="pl-PL" sz="1800" kern="1200" dirty="0"/>
          </a:br>
          <a:r>
            <a:rPr lang="pl-PL" sz="1800" kern="1200" dirty="0"/>
            <a:t>Pierwsze powiązania otyłości z </a:t>
          </a:r>
          <a:br>
            <a:rPr lang="pl-PL" sz="1800" kern="1200" dirty="0"/>
          </a:br>
          <a:r>
            <a:rPr lang="pl-PL" sz="1800" kern="1200" dirty="0"/>
            <a:t>innymi chorobami </a:t>
          </a:r>
        </a:p>
      </dsp:txBody>
      <dsp:txXfrm>
        <a:off x="6201811" y="3441546"/>
        <a:ext cx="2212422" cy="780855"/>
      </dsp:txXfrm>
    </dsp:sp>
    <dsp:sp modelId="{A4ACD434-3CC4-464A-AE71-FB5F86082BCA}">
      <dsp:nvSpPr>
        <dsp:cNvPr id="0" name=""/>
        <dsp:cNvSpPr/>
      </dsp:nvSpPr>
      <dsp:spPr>
        <a:xfrm>
          <a:off x="9116089" y="861239"/>
          <a:ext cx="2458247" cy="406163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EBF930C-FE3A-4A05-B690-CC1A6E357111}">
      <dsp:nvSpPr>
        <dsp:cNvPr id="0" name=""/>
        <dsp:cNvSpPr/>
      </dsp:nvSpPr>
      <dsp:spPr>
        <a:xfrm>
          <a:off x="9292166" y="1115136"/>
          <a:ext cx="2212422" cy="1879836"/>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D9B7C3-9E29-4D75-9075-81C856DDB558}">
      <dsp:nvSpPr>
        <dsp:cNvPr id="0" name=""/>
        <dsp:cNvSpPr/>
      </dsp:nvSpPr>
      <dsp:spPr>
        <a:xfrm>
          <a:off x="9239001" y="3441546"/>
          <a:ext cx="2212422" cy="780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dirty="0"/>
            <a:t>BAROK</a:t>
          </a:r>
        </a:p>
        <a:p>
          <a:pPr marL="0" lvl="0" indent="0" algn="ctr" defTabSz="800100">
            <a:lnSpc>
              <a:spcPct val="90000"/>
            </a:lnSpc>
            <a:spcBef>
              <a:spcPct val="0"/>
            </a:spcBef>
            <a:spcAft>
              <a:spcPct val="35000"/>
            </a:spcAft>
            <a:buNone/>
          </a:pPr>
          <a:r>
            <a:rPr lang="pl-PL" sz="1800" kern="1200" dirty="0"/>
            <a:t>Kult otyłości, symbol piękna </a:t>
          </a:r>
        </a:p>
      </dsp:txBody>
      <dsp:txXfrm>
        <a:off x="9239001" y="3441546"/>
        <a:ext cx="2212422" cy="780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08EA6C-7F05-4D89-A43E-3B575419C99B}">
      <dsp:nvSpPr>
        <dsp:cNvPr id="0" name=""/>
        <dsp:cNvSpPr/>
      </dsp:nvSpPr>
      <dsp:spPr>
        <a:xfrm>
          <a:off x="4798" y="776675"/>
          <a:ext cx="4196228" cy="4196228"/>
        </a:xfrm>
        <a:prstGeom prst="ellipse">
          <a:avLst/>
        </a:prstGeom>
        <a:solidFill>
          <a:schemeClr val="accent6">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30932" tIns="33020" rIns="230932" bIns="33020" numCol="1" spcCol="1270" anchor="ctr" anchorCtr="0">
          <a:noAutofit/>
        </a:bodyPr>
        <a:lstStyle/>
        <a:p>
          <a:pPr marL="0" lvl="0" indent="0" algn="ctr" defTabSz="1155700">
            <a:lnSpc>
              <a:spcPct val="90000"/>
            </a:lnSpc>
            <a:spcBef>
              <a:spcPct val="0"/>
            </a:spcBef>
            <a:spcAft>
              <a:spcPct val="35000"/>
            </a:spcAft>
            <a:buNone/>
          </a:pPr>
          <a:r>
            <a:rPr lang="pl-PL" sz="2600" kern="1200" dirty="0"/>
            <a:t>Nagła śmierć jest bardziej powszechna wśród tych, którzy </a:t>
          </a:r>
          <a:br>
            <a:rPr lang="pl-PL" sz="2600" kern="1200" dirty="0"/>
          </a:br>
          <a:r>
            <a:rPr lang="pl-PL" sz="2600" kern="1200" dirty="0"/>
            <a:t>są z natury bardziej otyli niż szczupli.</a:t>
          </a:r>
        </a:p>
      </dsp:txBody>
      <dsp:txXfrm>
        <a:off x="619321" y="1391198"/>
        <a:ext cx="2967182" cy="2967182"/>
      </dsp:txXfrm>
    </dsp:sp>
    <dsp:sp modelId="{63C428C7-2CE0-4D9C-97CB-48893C888594}">
      <dsp:nvSpPr>
        <dsp:cNvPr id="0" name=""/>
        <dsp:cNvSpPr/>
      </dsp:nvSpPr>
      <dsp:spPr>
        <a:xfrm>
          <a:off x="3361781" y="776675"/>
          <a:ext cx="4196228" cy="4196228"/>
        </a:xfrm>
        <a:prstGeom prst="ellipse">
          <a:avLst/>
        </a:prstGeom>
        <a:solidFill>
          <a:schemeClr val="accent6">
            <a:shade val="80000"/>
            <a:alpha val="50000"/>
            <a:hueOff val="160640"/>
            <a:satOff val="-6455"/>
            <a:lumOff val="138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30932" tIns="33020" rIns="230932" bIns="33020" numCol="1" spcCol="1270" anchor="ctr" anchorCtr="0">
          <a:noAutofit/>
        </a:bodyPr>
        <a:lstStyle/>
        <a:p>
          <a:pPr marL="0" lvl="0" indent="0" algn="ctr" defTabSz="1155700">
            <a:lnSpc>
              <a:spcPct val="90000"/>
            </a:lnSpc>
            <a:spcBef>
              <a:spcPct val="0"/>
            </a:spcBef>
            <a:spcAft>
              <a:spcPct val="35000"/>
            </a:spcAft>
            <a:buNone/>
          </a:pPr>
          <a:r>
            <a:rPr lang="pl-PL" sz="2600" kern="1200" dirty="0"/>
            <a:t>Nadmierna masa ciała jest nie tylko sama w sobie chorobą, ale stanowi także zwiastun wielu innych chorób.</a:t>
          </a:r>
        </a:p>
      </dsp:txBody>
      <dsp:txXfrm>
        <a:off x="3976304" y="1391198"/>
        <a:ext cx="2967182" cy="2967182"/>
      </dsp:txXfrm>
    </dsp:sp>
    <dsp:sp modelId="{F489B4E5-4879-40C2-A584-42DA4CC7B841}">
      <dsp:nvSpPr>
        <dsp:cNvPr id="0" name=""/>
        <dsp:cNvSpPr/>
      </dsp:nvSpPr>
      <dsp:spPr>
        <a:xfrm>
          <a:off x="6718763" y="776675"/>
          <a:ext cx="4196228" cy="4196228"/>
        </a:xfrm>
        <a:prstGeom prst="ellipse">
          <a:avLst/>
        </a:prstGeom>
        <a:solidFill>
          <a:schemeClr val="accent6">
            <a:shade val="80000"/>
            <a:alpha val="50000"/>
            <a:hueOff val="321280"/>
            <a:satOff val="-12909"/>
            <a:lumOff val="27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30932" tIns="33020" rIns="230932" bIns="33020" numCol="1" spcCol="1270" anchor="ctr" anchorCtr="0">
          <a:noAutofit/>
        </a:bodyPr>
        <a:lstStyle/>
        <a:p>
          <a:pPr marL="0" lvl="0" indent="0" algn="ctr" defTabSz="1155700">
            <a:lnSpc>
              <a:spcPct val="90000"/>
            </a:lnSpc>
            <a:spcBef>
              <a:spcPct val="0"/>
            </a:spcBef>
            <a:spcAft>
              <a:spcPct val="35000"/>
            </a:spcAft>
            <a:buNone/>
          </a:pPr>
          <a:r>
            <a:rPr lang="pl-PL" sz="2600" kern="1200" dirty="0"/>
            <a:t>Nadmierna masa ciała jest przyczyną niepłodności </a:t>
          </a:r>
          <a:br>
            <a:rPr lang="pl-PL" sz="2600" kern="1200" dirty="0"/>
          </a:br>
          <a:r>
            <a:rPr lang="pl-PL" sz="2600" kern="1200" dirty="0"/>
            <a:t>i rzadkich miesiączek </a:t>
          </a:r>
          <a:br>
            <a:rPr lang="pl-PL" sz="2600" kern="1200" dirty="0"/>
          </a:br>
          <a:r>
            <a:rPr lang="pl-PL" sz="2600" kern="1200" dirty="0"/>
            <a:t>u kobiet.</a:t>
          </a:r>
        </a:p>
      </dsp:txBody>
      <dsp:txXfrm>
        <a:off x="7333286" y="1391198"/>
        <a:ext cx="2967182" cy="2967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46F1C-15A6-4BDA-BB21-E4D04B75EDB0}">
      <dsp:nvSpPr>
        <dsp:cNvPr id="0" name=""/>
        <dsp:cNvSpPr/>
      </dsp:nvSpPr>
      <dsp:spPr>
        <a:xfrm>
          <a:off x="515839" y="0"/>
          <a:ext cx="11335080" cy="67437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9BA54B9-F901-4DE6-B8FF-ABEBB8DBA5B1}">
      <dsp:nvSpPr>
        <dsp:cNvPr id="0" name=""/>
        <dsp:cNvSpPr/>
      </dsp:nvSpPr>
      <dsp:spPr>
        <a:xfrm>
          <a:off x="0" y="1793743"/>
          <a:ext cx="2878266" cy="3613436"/>
        </a:xfrm>
        <a:prstGeom prst="roundRect">
          <a:avLst/>
        </a:prstGeom>
        <a:solidFill>
          <a:schemeClr val="accent5">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latin typeface="Arial Unicode MS" pitchFamily="34" charset="-128"/>
              <a:ea typeface="Arial Unicode MS" pitchFamily="34" charset="-128"/>
              <a:cs typeface="Arial Unicode MS" pitchFamily="34" charset="-128"/>
            </a:rPr>
            <a:t>Wiek XIX</a:t>
          </a:r>
        </a:p>
        <a:p>
          <a:pPr marL="0" lvl="0" indent="0" algn="ctr" defTabSz="889000">
            <a:lnSpc>
              <a:spcPct val="90000"/>
            </a:lnSpc>
            <a:spcBef>
              <a:spcPct val="0"/>
            </a:spcBef>
            <a:spcAft>
              <a:spcPct val="35000"/>
            </a:spcAft>
            <a:buNone/>
          </a:pPr>
          <a:r>
            <a:rPr lang="pl-PL" sz="2000" kern="1200" dirty="0">
              <a:solidFill>
                <a:schemeClr val="tx1"/>
              </a:solidFill>
              <a:latin typeface="Arial Unicode MS" pitchFamily="34" charset="-128"/>
              <a:ea typeface="Arial Unicode MS" pitchFamily="34" charset="-128"/>
              <a:cs typeface="Arial Unicode MS" pitchFamily="34" charset="-128"/>
            </a:rPr>
            <a:t>Rewolucja przemysłowa</a:t>
          </a:r>
          <a:endParaRPr lang="pl-PL" sz="2000" kern="1200" dirty="0">
            <a:solidFill>
              <a:schemeClr val="tx1"/>
            </a:solidFill>
          </a:endParaRPr>
        </a:p>
      </dsp:txBody>
      <dsp:txXfrm>
        <a:off x="140505" y="1934248"/>
        <a:ext cx="2597256" cy="3332426"/>
      </dsp:txXfrm>
    </dsp:sp>
    <dsp:sp modelId="{3B6F0F83-0619-4159-B8F9-F4A4ED41A649}">
      <dsp:nvSpPr>
        <dsp:cNvPr id="0" name=""/>
        <dsp:cNvSpPr/>
      </dsp:nvSpPr>
      <dsp:spPr>
        <a:xfrm>
          <a:off x="2920764" y="1825195"/>
          <a:ext cx="2878266" cy="3550423"/>
        </a:xfrm>
        <a:prstGeom prst="roundRect">
          <a:avLst/>
        </a:prstGeom>
        <a:solidFill>
          <a:schemeClr val="accent5">
            <a:lumMod val="40000"/>
            <a:lumOff val="6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00100">
            <a:lnSpc>
              <a:spcPct val="90000"/>
            </a:lnSpc>
            <a:spcBef>
              <a:spcPct val="0"/>
            </a:spcBef>
            <a:spcAft>
              <a:spcPct val="35000"/>
            </a:spcAft>
            <a:buNone/>
          </a:pPr>
          <a:r>
            <a:rPr lang="pl-PL" sz="2000" b="1" kern="1200" dirty="0">
              <a:solidFill>
                <a:schemeClr val="tx1"/>
              </a:solidFill>
              <a:latin typeface="Arial Unicode MS" pitchFamily="34" charset="-128"/>
              <a:ea typeface="Arial Unicode MS" pitchFamily="34" charset="-128"/>
              <a:cs typeface="Arial Unicode MS" pitchFamily="34" charset="-128"/>
            </a:rPr>
            <a:t>Wiek XX</a:t>
          </a:r>
        </a:p>
        <a:p>
          <a:pPr marL="0" marR="0" lvl="0" indent="0" algn="ctr" defTabSz="914400" eaLnBrk="1" fontAlgn="auto" latinLnBrk="0" hangingPunct="1">
            <a:lnSpc>
              <a:spcPct val="100000"/>
            </a:lnSpc>
            <a:spcBef>
              <a:spcPct val="0"/>
            </a:spcBef>
            <a:spcAft>
              <a:spcPts val="0"/>
            </a:spcAft>
            <a:buClrTx/>
            <a:buSzTx/>
            <a:buFontTx/>
            <a:buNone/>
            <a:tabLst/>
            <a:defRPr/>
          </a:pPr>
          <a:r>
            <a:rPr lang="pl-PL" sz="2000" kern="1200" dirty="0">
              <a:solidFill>
                <a:schemeClr val="tx1"/>
              </a:solidFill>
              <a:latin typeface="Arial Unicode MS" pitchFamily="34" charset="-128"/>
              <a:ea typeface="Arial Unicode MS" pitchFamily="34" charset="-128"/>
              <a:cs typeface="Arial Unicode MS" pitchFamily="34" charset="-128"/>
            </a:rPr>
            <a:t>Sukcesywny wzrost wskaźników  nadmiaru masy ciała</a:t>
          </a:r>
          <a:endParaRPr lang="pl-PL" sz="2000" kern="1200" dirty="0">
            <a:solidFill>
              <a:schemeClr val="tx1"/>
            </a:solidFill>
          </a:endParaRPr>
        </a:p>
        <a:p>
          <a:pPr lvl="0" algn="ctr" defTabSz="800100">
            <a:lnSpc>
              <a:spcPct val="90000"/>
            </a:lnSpc>
            <a:spcBef>
              <a:spcPct val="0"/>
            </a:spcBef>
            <a:spcAft>
              <a:spcPct val="35000"/>
            </a:spcAft>
            <a:buNone/>
          </a:pPr>
          <a:r>
            <a:rPr lang="pl-PL" sz="2000" kern="1200" dirty="0">
              <a:solidFill>
                <a:schemeClr val="tx1"/>
              </a:solidFill>
              <a:latin typeface="Arial Unicode MS" pitchFamily="34" charset="-128"/>
              <a:ea typeface="Arial Unicode MS" pitchFamily="34" charset="-128"/>
              <a:cs typeface="Arial Unicode MS" pitchFamily="34" charset="-128"/>
            </a:rPr>
            <a:t>wśród ludności krajów lepiej rozwiniętych</a:t>
          </a:r>
          <a:endParaRPr lang="pl-PL" sz="2000" kern="1200" dirty="0">
            <a:solidFill>
              <a:schemeClr val="tx1"/>
            </a:solidFill>
          </a:endParaRPr>
        </a:p>
      </dsp:txBody>
      <dsp:txXfrm>
        <a:off x="3061269" y="1965700"/>
        <a:ext cx="2597256" cy="3269413"/>
      </dsp:txXfrm>
    </dsp:sp>
    <dsp:sp modelId="{E7E7CD12-E1B2-4B03-814E-B5BF24228296}">
      <dsp:nvSpPr>
        <dsp:cNvPr id="0" name=""/>
        <dsp:cNvSpPr/>
      </dsp:nvSpPr>
      <dsp:spPr>
        <a:xfrm>
          <a:off x="5871314" y="1813758"/>
          <a:ext cx="2878266" cy="3592449"/>
        </a:xfrm>
        <a:prstGeom prst="roundRect">
          <a:avLst/>
        </a:prstGeom>
        <a:solidFill>
          <a:schemeClr val="accent4">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latin typeface="Arial Unicode MS" pitchFamily="34" charset="-128"/>
              <a:ea typeface="Arial Unicode MS" pitchFamily="34" charset="-128"/>
              <a:cs typeface="Arial Unicode MS" pitchFamily="34" charset="-128"/>
            </a:rPr>
            <a:t>Rok 2000</a:t>
          </a:r>
        </a:p>
        <a:p>
          <a:pPr marL="0" lvl="0" indent="0" algn="ctr" defTabSz="800100">
            <a:lnSpc>
              <a:spcPct val="90000"/>
            </a:lnSpc>
            <a:spcBef>
              <a:spcPct val="0"/>
            </a:spcBef>
            <a:spcAft>
              <a:spcPct val="35000"/>
            </a:spcAft>
            <a:buNone/>
          </a:pPr>
          <a:r>
            <a:rPr lang="pl-PL" sz="1800" b="1" kern="1200" dirty="0">
              <a:latin typeface="Arial Unicode MS" pitchFamily="34" charset="-128"/>
              <a:ea typeface="Arial Unicode MS" pitchFamily="34" charset="-128"/>
              <a:cs typeface="Arial Unicode MS" pitchFamily="34" charset="-128"/>
            </a:rPr>
            <a:t> </a:t>
          </a:r>
          <a:r>
            <a:rPr lang="pl-PL" sz="1800" kern="1200" dirty="0">
              <a:solidFill>
                <a:schemeClr val="tx1"/>
              </a:solidFill>
              <a:latin typeface="Arial Unicode MS" pitchFamily="34" charset="-128"/>
              <a:ea typeface="Arial Unicode MS" pitchFamily="34" charset="-128"/>
              <a:cs typeface="Arial Unicode MS" pitchFamily="34" charset="-128"/>
            </a:rPr>
            <a:t>Historyczny punkt zwrotny: liczba osób z </a:t>
          </a:r>
          <a:r>
            <a:rPr lang="pl-PL" sz="1800" b="1" kern="1200" dirty="0">
              <a:solidFill>
                <a:schemeClr val="tx1"/>
              </a:solidFill>
              <a:latin typeface="Arial Unicode MS" pitchFamily="34" charset="-128"/>
              <a:ea typeface="Arial Unicode MS" pitchFamily="34" charset="-128"/>
              <a:cs typeface="Arial Unicode MS" pitchFamily="34" charset="-128"/>
            </a:rPr>
            <a:t>nadmierną masą ciała, przekroczyła liczbę cierpiących z powodu niedoboru masy ciała</a:t>
          </a:r>
          <a:endParaRPr lang="pl-PL" sz="1800" b="1" kern="1200" dirty="0">
            <a:solidFill>
              <a:schemeClr val="tx1"/>
            </a:solidFill>
          </a:endParaRPr>
        </a:p>
      </dsp:txBody>
      <dsp:txXfrm>
        <a:off x="6011819" y="1954263"/>
        <a:ext cx="2597256" cy="3311439"/>
      </dsp:txXfrm>
    </dsp:sp>
    <dsp:sp modelId="{C3D5F8C1-5477-424F-AC4E-ABF406C83822}">
      <dsp:nvSpPr>
        <dsp:cNvPr id="0" name=""/>
        <dsp:cNvSpPr/>
      </dsp:nvSpPr>
      <dsp:spPr>
        <a:xfrm>
          <a:off x="8780781" y="1847841"/>
          <a:ext cx="2878266" cy="3543274"/>
        </a:xfrm>
        <a:prstGeom prst="roundRect">
          <a:avLst/>
        </a:prstGeom>
        <a:solidFill>
          <a:schemeClr val="accent4">
            <a:lumMod val="60000"/>
            <a:lumOff val="4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latin typeface="Arial Unicode MS" pitchFamily="34" charset="-128"/>
              <a:ea typeface="Arial Unicode MS" pitchFamily="34" charset="-128"/>
              <a:cs typeface="Arial Unicode MS" pitchFamily="34" charset="-128"/>
            </a:rPr>
            <a:t>Wiek XXI</a:t>
          </a:r>
        </a:p>
        <a:p>
          <a:pPr marL="0" lvl="0" indent="0" algn="ctr" defTabSz="889000">
            <a:lnSpc>
              <a:spcPct val="90000"/>
            </a:lnSpc>
            <a:spcBef>
              <a:spcPct val="0"/>
            </a:spcBef>
            <a:spcAft>
              <a:spcPct val="35000"/>
            </a:spcAft>
            <a:buNone/>
          </a:pPr>
          <a:r>
            <a:rPr lang="pl-PL" sz="2000" kern="1200" dirty="0">
              <a:solidFill>
                <a:schemeClr val="tx1"/>
              </a:solidFill>
              <a:latin typeface="Arial Unicode MS" pitchFamily="34" charset="-128"/>
              <a:ea typeface="Arial Unicode MS" pitchFamily="34" charset="-128"/>
              <a:cs typeface="Arial Unicode MS" pitchFamily="34" charset="-128"/>
            </a:rPr>
            <a:t>Światowa pandemia nadmiernej masy ciała</a:t>
          </a:r>
        </a:p>
        <a:p>
          <a:pPr marL="0" lvl="0" indent="0" algn="ctr" defTabSz="889000">
            <a:lnSpc>
              <a:spcPct val="90000"/>
            </a:lnSpc>
            <a:spcBef>
              <a:spcPct val="0"/>
            </a:spcBef>
            <a:spcAft>
              <a:spcPct val="35000"/>
            </a:spcAft>
            <a:buNone/>
          </a:pPr>
          <a:r>
            <a:rPr lang="pl-PL" sz="1600" i="1" kern="1200" dirty="0">
              <a:solidFill>
                <a:schemeClr val="tx1"/>
              </a:solidFill>
              <a:latin typeface="Arial Unicode MS" pitchFamily="34" charset="-128"/>
              <a:ea typeface="Arial Unicode MS" pitchFamily="34" charset="-128"/>
              <a:cs typeface="Arial Unicode MS" pitchFamily="34" charset="-128"/>
            </a:rPr>
            <a:t>WHO, 1997</a:t>
          </a:r>
          <a:endParaRPr lang="pl-PL" sz="1600" i="1" kern="1200" dirty="0">
            <a:solidFill>
              <a:schemeClr val="tx1"/>
            </a:solidFill>
          </a:endParaRPr>
        </a:p>
      </dsp:txBody>
      <dsp:txXfrm>
        <a:off x="8921286" y="1988346"/>
        <a:ext cx="2597256" cy="32622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987D07-F1FD-4955-9FE0-CA1FADE372AA}">
      <dsp:nvSpPr>
        <dsp:cNvPr id="0" name=""/>
        <dsp:cNvSpPr/>
      </dsp:nvSpPr>
      <dsp:spPr>
        <a:xfrm>
          <a:off x="2331780" y="284"/>
          <a:ext cx="1976205" cy="1185723"/>
        </a:xfrm>
        <a:prstGeom prst="rect">
          <a:avLst/>
        </a:prstGeom>
        <a:gradFill rotWithShape="0">
          <a:gsLst>
            <a:gs pos="0">
              <a:srgbClr val="93B4D7"/>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Niedobór masy ciała &lt;5 </a:t>
          </a:r>
          <a:r>
            <a:rPr lang="pl-PL" sz="2300" kern="1200" dirty="0" err="1"/>
            <a:t>centyl</a:t>
          </a:r>
          <a:endParaRPr lang="pl-PL" sz="2300" kern="1200" dirty="0"/>
        </a:p>
      </dsp:txBody>
      <dsp:txXfrm>
        <a:off x="2331780" y="284"/>
        <a:ext cx="1976205" cy="1185723"/>
      </dsp:txXfrm>
    </dsp:sp>
    <dsp:sp modelId="{A3217D31-D2F1-4C6C-AB9B-EF0C1565C231}">
      <dsp:nvSpPr>
        <dsp:cNvPr id="0" name=""/>
        <dsp:cNvSpPr/>
      </dsp:nvSpPr>
      <dsp:spPr>
        <a:xfrm>
          <a:off x="4816918" y="1374"/>
          <a:ext cx="1976205" cy="1185723"/>
        </a:xfrm>
        <a:prstGeom prst="rect">
          <a:avLst/>
        </a:prstGeom>
        <a:gradFill rotWithShape="0">
          <a:gsLst>
            <a:gs pos="0">
              <a:srgbClr val="8FC69F"/>
            </a:gs>
            <a:gs pos="50000">
              <a:srgbClr val="8FC69F"/>
            </a:gs>
            <a:gs pos="100000">
              <a:srgbClr val="8FC69F"/>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Masa ciała prawidłowa </a:t>
          </a:r>
          <a:br>
            <a:rPr lang="pl-PL" sz="2300" kern="1200" dirty="0"/>
          </a:br>
          <a:r>
            <a:rPr lang="pl-PL" sz="2300" kern="1200" dirty="0"/>
            <a:t>5-85 </a:t>
          </a:r>
          <a:r>
            <a:rPr lang="pl-PL" sz="2300" kern="1200" dirty="0" err="1"/>
            <a:t>centyl</a:t>
          </a:r>
          <a:endParaRPr lang="pl-PL" sz="2300" kern="1200" dirty="0"/>
        </a:p>
      </dsp:txBody>
      <dsp:txXfrm>
        <a:off x="4816918" y="1374"/>
        <a:ext cx="1976205" cy="1185723"/>
      </dsp:txXfrm>
    </dsp:sp>
    <dsp:sp modelId="{834A5CE4-36CC-4D4D-85F8-2F6962F3C82B}">
      <dsp:nvSpPr>
        <dsp:cNvPr id="0" name=""/>
        <dsp:cNvSpPr/>
      </dsp:nvSpPr>
      <dsp:spPr>
        <a:xfrm>
          <a:off x="7372053" y="1090"/>
          <a:ext cx="1976205" cy="1185723"/>
        </a:xfrm>
        <a:prstGeom prst="rect">
          <a:avLst/>
        </a:prstGeom>
        <a:gradFill rotWithShape="0">
          <a:gsLst>
            <a:gs pos="0">
              <a:srgbClr val="F9D648"/>
            </a:gs>
            <a:gs pos="50000">
              <a:srgbClr val="F9D648"/>
            </a:gs>
            <a:gs pos="100000">
              <a:srgbClr val="F9D648"/>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Nadmierna masa ciała </a:t>
          </a:r>
          <a:br>
            <a:rPr lang="pl-PL" sz="2300" kern="1200" dirty="0"/>
          </a:br>
          <a:r>
            <a:rPr lang="pl-PL" sz="2300" kern="1200" dirty="0"/>
            <a:t>85-95 </a:t>
          </a:r>
          <a:r>
            <a:rPr lang="pl-PL" sz="2300" kern="1200" dirty="0" err="1"/>
            <a:t>centyl</a:t>
          </a:r>
          <a:endParaRPr lang="pl-PL" sz="2300" kern="1200" dirty="0"/>
        </a:p>
      </dsp:txBody>
      <dsp:txXfrm>
        <a:off x="7372053" y="1090"/>
        <a:ext cx="1976205" cy="1185723"/>
      </dsp:txXfrm>
    </dsp:sp>
    <dsp:sp modelId="{C2AA1C5E-D685-4795-A4DF-68E22C559951}">
      <dsp:nvSpPr>
        <dsp:cNvPr id="0" name=""/>
        <dsp:cNvSpPr/>
      </dsp:nvSpPr>
      <dsp:spPr>
        <a:xfrm>
          <a:off x="9883336" y="284"/>
          <a:ext cx="1976205" cy="1185723"/>
        </a:xfrm>
        <a:prstGeom prst="rect">
          <a:avLst/>
        </a:prstGeom>
        <a:gradFill rotWithShape="0">
          <a:gsLst>
            <a:gs pos="0">
              <a:srgbClr val="E4985E"/>
            </a:gs>
            <a:gs pos="94700">
              <a:srgbClr val="E4985E"/>
            </a:gs>
            <a:gs pos="50000">
              <a:srgbClr val="E4985E"/>
            </a:gs>
            <a:gs pos="100000">
              <a:srgbClr val="E4985E"/>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Otyłość </a:t>
          </a:r>
          <a:br>
            <a:rPr lang="pl-PL" sz="2300" kern="1200" dirty="0"/>
          </a:br>
          <a:r>
            <a:rPr lang="pl-PL" sz="2300" kern="1200" dirty="0"/>
            <a:t>&gt;95 </a:t>
          </a:r>
          <a:r>
            <a:rPr lang="pl-PL" sz="2300" kern="1200" dirty="0" err="1"/>
            <a:t>centyl</a:t>
          </a:r>
          <a:endParaRPr lang="pl-PL" sz="2300" kern="1200" dirty="0"/>
        </a:p>
      </dsp:txBody>
      <dsp:txXfrm>
        <a:off x="9883336" y="284"/>
        <a:ext cx="1976205" cy="1185723"/>
      </dsp:txXfrm>
    </dsp:sp>
    <dsp:sp modelId="{F4EB1CD5-D411-48D8-B4C4-E08B59FC60FB}">
      <dsp:nvSpPr>
        <dsp:cNvPr id="0" name=""/>
        <dsp:cNvSpPr/>
      </dsp:nvSpPr>
      <dsp:spPr>
        <a:xfrm>
          <a:off x="0" y="0"/>
          <a:ext cx="1976205" cy="1186541"/>
        </a:xfrm>
        <a:prstGeom prst="rect">
          <a:avLst/>
        </a:prstGeom>
        <a:solidFill>
          <a:srgbClr val="00206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100" b="1" kern="1200" dirty="0"/>
            <a:t>Analiza podstawowych parametrów antropometrycznych z uwzględnieniem wskaźnika BMI;</a:t>
          </a:r>
        </a:p>
        <a:p>
          <a:pPr marL="0" marR="0" lvl="0" indent="0" algn="ctr" defTabSz="914400" eaLnBrk="1" fontAlgn="auto" latinLnBrk="0" hangingPunct="1">
            <a:lnSpc>
              <a:spcPct val="100000"/>
            </a:lnSpc>
            <a:spcBef>
              <a:spcPct val="0"/>
            </a:spcBef>
            <a:spcAft>
              <a:spcPts val="0"/>
            </a:spcAft>
            <a:buClrTx/>
            <a:buSzTx/>
            <a:buFontTx/>
            <a:buNone/>
            <a:tabLst/>
            <a:defRPr/>
          </a:pPr>
          <a:r>
            <a:rPr lang="pl-PL" sz="1100" b="1" kern="1200" dirty="0"/>
            <a:t>Wg WHO </a:t>
          </a:r>
          <a:endParaRPr lang="pl-PL" sz="1100" kern="1200" dirty="0"/>
        </a:p>
        <a:p>
          <a:pPr marL="0" lvl="0" algn="ctr" defTabSz="488950">
            <a:lnSpc>
              <a:spcPct val="90000"/>
            </a:lnSpc>
            <a:spcBef>
              <a:spcPct val="0"/>
            </a:spcBef>
            <a:spcAft>
              <a:spcPct val="35000"/>
            </a:spcAft>
            <a:buNone/>
          </a:pPr>
          <a:endParaRPr lang="pl-PL" sz="1100" kern="1200" dirty="0"/>
        </a:p>
      </dsp:txBody>
      <dsp:txXfrm>
        <a:off x="0" y="0"/>
        <a:ext cx="1976205" cy="11865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F000E-D25F-4792-8FEF-3C38B7B5F932}">
      <dsp:nvSpPr>
        <dsp:cNvPr id="0" name=""/>
        <dsp:cNvSpPr/>
      </dsp:nvSpPr>
      <dsp:spPr>
        <a:xfrm>
          <a:off x="1191639" y="289"/>
          <a:ext cx="4031284" cy="2418770"/>
        </a:xfrm>
        <a:prstGeom prst="rect">
          <a:avLst/>
        </a:prstGeom>
        <a:solidFill>
          <a:schemeClr val="accent5">
            <a:lumMod val="60000"/>
            <a:lumOff val="4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effectLst>
                <a:outerShdw blurRad="38100" dist="38100" dir="2700000" algn="tl">
                  <a:srgbClr val="000000">
                    <a:alpha val="43137"/>
                  </a:srgbClr>
                </a:outerShdw>
              </a:effectLst>
            </a:rPr>
            <a:t>Otyłość jako niezależna jednostka chorobowa</a:t>
          </a:r>
        </a:p>
        <a:p>
          <a:pPr marL="228600" lvl="1" indent="-228600" algn="l" defTabSz="889000">
            <a:lnSpc>
              <a:spcPct val="90000"/>
            </a:lnSpc>
            <a:spcBef>
              <a:spcPct val="0"/>
            </a:spcBef>
            <a:spcAft>
              <a:spcPct val="15000"/>
            </a:spcAft>
            <a:buChar char="•"/>
          </a:pPr>
          <a:r>
            <a:rPr lang="pl-PL" sz="2000" kern="1200" dirty="0">
              <a:solidFill>
                <a:schemeClr val="tx1"/>
              </a:solidFill>
              <a:effectLst/>
            </a:rPr>
            <a:t>Kod E66 według X rewizji Międzynarodowej Klasyfikacji Chorób i Problemów zdrowotnych ICD -10.</a:t>
          </a:r>
        </a:p>
      </dsp:txBody>
      <dsp:txXfrm>
        <a:off x="1191639" y="289"/>
        <a:ext cx="4031284" cy="2418770"/>
      </dsp:txXfrm>
    </dsp:sp>
    <dsp:sp modelId="{7804532A-D96C-4D45-B6BA-4D9512BCFA28}">
      <dsp:nvSpPr>
        <dsp:cNvPr id="0" name=""/>
        <dsp:cNvSpPr/>
      </dsp:nvSpPr>
      <dsp:spPr>
        <a:xfrm>
          <a:off x="5626051" y="289"/>
          <a:ext cx="4031284" cy="2418770"/>
        </a:xfrm>
        <a:prstGeom prst="rect">
          <a:avLst/>
        </a:prstGeom>
        <a:solidFill>
          <a:schemeClr val="accent5">
            <a:lumMod val="60000"/>
            <a:lumOff val="4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effectLst>
                <a:outerShdw blurRad="38100" dist="38100" dir="2700000" algn="tl">
                  <a:srgbClr val="000000">
                    <a:alpha val="43137"/>
                  </a:srgbClr>
                </a:outerShdw>
              </a:effectLst>
            </a:rPr>
            <a:t>Otyłość jako czynnik ryzyka</a:t>
          </a:r>
        </a:p>
        <a:p>
          <a:pPr marL="228600" lvl="1" indent="-228600" algn="l" defTabSz="889000">
            <a:lnSpc>
              <a:spcPct val="90000"/>
            </a:lnSpc>
            <a:spcBef>
              <a:spcPct val="0"/>
            </a:spcBef>
            <a:spcAft>
              <a:spcPct val="15000"/>
            </a:spcAft>
            <a:buChar char="•"/>
          </a:pPr>
          <a:r>
            <a:rPr lang="pl-PL" sz="2000" kern="1200" dirty="0">
              <a:solidFill>
                <a:schemeClr val="tx1"/>
              </a:solidFill>
              <a:effectLst/>
            </a:rPr>
            <a:t>Ryzyko wystąpienia wielu chorób przewlekłych (w tym sercowo-naczyniowych, niektórych nowotworów, cukrzycy typu 2) </a:t>
          </a:r>
          <a:br>
            <a:rPr lang="pl-PL" sz="2000" kern="1200" dirty="0">
              <a:solidFill>
                <a:schemeClr val="tx1"/>
              </a:solidFill>
              <a:effectLst/>
            </a:rPr>
          </a:br>
          <a:r>
            <a:rPr lang="pl-PL" sz="2000" kern="1200" dirty="0">
              <a:solidFill>
                <a:schemeClr val="tx1"/>
              </a:solidFill>
              <a:effectLst/>
            </a:rPr>
            <a:t>a także przedwczesnej umieralności.</a:t>
          </a:r>
        </a:p>
      </dsp:txBody>
      <dsp:txXfrm>
        <a:off x="5626051" y="289"/>
        <a:ext cx="4031284" cy="2418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2BDF7-6EC1-425C-9943-2628562E2A42}">
      <dsp:nvSpPr>
        <dsp:cNvPr id="0" name=""/>
        <dsp:cNvSpPr/>
      </dsp:nvSpPr>
      <dsp:spPr>
        <a:xfrm>
          <a:off x="0" y="362215"/>
          <a:ext cx="10918209" cy="11151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47374" tIns="499872" rIns="847374" bIns="113792"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pl-PL" sz="1600" i="1" kern="1200" dirty="0">
              <a:effectLst>
                <a:outerShdw blurRad="38100" dist="38100" dir="2700000" algn="tl">
                  <a:srgbClr val="000000">
                    <a:alpha val="43137"/>
                  </a:srgbClr>
                </a:outerShdw>
              </a:effectLst>
            </a:rPr>
            <a:t>Określenie skali zjawiska nieprawidłowej masy ciała wśród dzieci i  młodzieży na poziomie globalnym, europejskim </a:t>
          </a:r>
          <a:r>
            <a:rPr lang="pl-PL" sz="1600" i="1" kern="1200">
              <a:effectLst>
                <a:outerShdw blurRad="38100" dist="38100" dir="2700000" algn="tl">
                  <a:srgbClr val="000000">
                    <a:alpha val="43137"/>
                  </a:srgbClr>
                </a:outerShdw>
              </a:effectLst>
            </a:rPr>
            <a:t>i krajowym.</a:t>
          </a:r>
          <a:endParaRPr lang="pl-PL" sz="1600" i="1" kern="1200" dirty="0">
            <a:effectLst>
              <a:outerShdw blurRad="38100" dist="38100" dir="2700000" algn="tl">
                <a:srgbClr val="000000">
                  <a:alpha val="43137"/>
                </a:srgbClr>
              </a:outerShdw>
            </a:effectLst>
          </a:endParaRPr>
        </a:p>
      </dsp:txBody>
      <dsp:txXfrm>
        <a:off x="0" y="362215"/>
        <a:ext cx="10918209" cy="1115100"/>
      </dsp:txXfrm>
    </dsp:sp>
    <dsp:sp modelId="{F20F0596-5238-437C-B932-2900EA47A0FD}">
      <dsp:nvSpPr>
        <dsp:cNvPr id="0" name=""/>
        <dsp:cNvSpPr/>
      </dsp:nvSpPr>
      <dsp:spPr>
        <a:xfrm>
          <a:off x="545910" y="7975"/>
          <a:ext cx="7642746" cy="70848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88878" tIns="0" rIns="288878" bIns="0" numCol="1" spcCol="1270" anchor="ctr" anchorCtr="0">
          <a:noAutofit/>
        </a:bodyPr>
        <a:lstStyle/>
        <a:p>
          <a:pPr marL="0" lvl="0" indent="0" algn="l" defTabSz="1422400">
            <a:lnSpc>
              <a:spcPct val="90000"/>
            </a:lnSpc>
            <a:spcBef>
              <a:spcPct val="0"/>
            </a:spcBef>
            <a:spcAft>
              <a:spcPct val="35000"/>
            </a:spcAft>
            <a:buNone/>
          </a:pPr>
          <a:r>
            <a:rPr lang="pl-PL" sz="3200" b="1" i="0" kern="1200" dirty="0">
              <a:effectLst>
                <a:outerShdw blurRad="38100" dist="38100" dir="2700000" algn="tl">
                  <a:srgbClr val="000000">
                    <a:alpha val="43137"/>
                  </a:srgbClr>
                </a:outerShdw>
              </a:effectLst>
            </a:rPr>
            <a:t>Przedmiot</a:t>
          </a:r>
          <a:endParaRPr lang="pl-PL" sz="3200" i="0" kern="1200" dirty="0">
            <a:effectLst>
              <a:outerShdw blurRad="38100" dist="38100" dir="2700000" algn="tl">
                <a:srgbClr val="000000">
                  <a:alpha val="43137"/>
                </a:srgbClr>
              </a:outerShdw>
            </a:effectLst>
          </a:endParaRPr>
        </a:p>
      </dsp:txBody>
      <dsp:txXfrm>
        <a:off x="580495" y="42560"/>
        <a:ext cx="7573576" cy="639310"/>
      </dsp:txXfrm>
    </dsp:sp>
    <dsp:sp modelId="{13205616-82D1-45D8-BAA5-EDCA02C28FE4}">
      <dsp:nvSpPr>
        <dsp:cNvPr id="0" name=""/>
        <dsp:cNvSpPr/>
      </dsp:nvSpPr>
      <dsp:spPr>
        <a:xfrm>
          <a:off x="0" y="1961155"/>
          <a:ext cx="10918209" cy="1285200"/>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47374" tIns="499872" rIns="847374" bIns="113792" numCol="1" spcCol="1270" anchor="t" anchorCtr="0">
          <a:noAutofit/>
        </a:bodyPr>
        <a:lstStyle/>
        <a:p>
          <a:pPr marL="171450" lvl="1" indent="-171450" algn="l" defTabSz="711200">
            <a:lnSpc>
              <a:spcPct val="90000"/>
            </a:lnSpc>
            <a:spcBef>
              <a:spcPct val="0"/>
            </a:spcBef>
            <a:spcAft>
              <a:spcPct val="15000"/>
            </a:spcAft>
            <a:buNone/>
          </a:pPr>
          <a:r>
            <a:rPr lang="pl-PL" sz="1600" i="1" kern="1200" dirty="0">
              <a:effectLst>
                <a:outerShdw blurRad="38100" dist="38100" dir="2700000" algn="tl">
                  <a:srgbClr val="000000">
                    <a:alpha val="43137"/>
                  </a:srgbClr>
                </a:outerShdw>
              </a:effectLst>
            </a:rPr>
            <a:t>Analiza skali zagrożenia związanego z </a:t>
          </a:r>
          <a:r>
            <a:rPr lang="pl-PL" sz="1600" i="1" kern="1200" dirty="0">
              <a:solidFill>
                <a:schemeClr val="tx1"/>
              </a:solidFill>
              <a:effectLst>
                <a:outerShdw blurRad="38100" dist="38100" dir="2700000" algn="tl">
                  <a:srgbClr val="000000">
                    <a:alpha val="43137"/>
                  </a:srgbClr>
                </a:outerShdw>
              </a:effectLst>
            </a:rPr>
            <a:t>niedoborem i nadmiarem masy ciała, </a:t>
          </a:r>
          <a:r>
            <a:rPr lang="pl-PL" sz="1600" i="1" kern="1200" dirty="0">
              <a:effectLst>
                <a:outerShdw blurRad="38100" dist="38100" dir="2700000" algn="tl">
                  <a:srgbClr val="000000">
                    <a:alpha val="43137"/>
                  </a:srgbClr>
                </a:outerShdw>
              </a:effectLst>
            </a:rPr>
            <a:t>w populacji dzieci i młodzieży w skali globalnej, europejskiej i krajowej. Analiza jest bardzo ważna, ponieważ dzięki uzyskanym wynikom, możemy podjąć próby zmniejszenia występującego zagrożenia zdrowotnego. </a:t>
          </a:r>
          <a:endParaRPr lang="pl-PL" sz="1600" kern="1200" dirty="0">
            <a:effectLst>
              <a:outerShdw blurRad="38100" dist="38100" dir="2700000" algn="tl">
                <a:srgbClr val="000000">
                  <a:alpha val="43137"/>
                </a:srgbClr>
              </a:outerShdw>
            </a:effectLst>
          </a:endParaRPr>
        </a:p>
      </dsp:txBody>
      <dsp:txXfrm>
        <a:off x="0" y="1961155"/>
        <a:ext cx="10918209" cy="1285200"/>
      </dsp:txXfrm>
    </dsp:sp>
    <dsp:sp modelId="{028317CC-3559-49F7-BE5B-10083A7B8FD2}">
      <dsp:nvSpPr>
        <dsp:cNvPr id="0" name=""/>
        <dsp:cNvSpPr/>
      </dsp:nvSpPr>
      <dsp:spPr>
        <a:xfrm>
          <a:off x="545910" y="1606915"/>
          <a:ext cx="7642746" cy="70848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88878" tIns="0" rIns="288878" bIns="0" numCol="1" spcCol="1270" anchor="ctr" anchorCtr="0">
          <a:noAutofit/>
        </a:bodyPr>
        <a:lstStyle/>
        <a:p>
          <a:pPr marL="0" lvl="0" indent="0" algn="l" defTabSz="1422400">
            <a:lnSpc>
              <a:spcPct val="90000"/>
            </a:lnSpc>
            <a:spcBef>
              <a:spcPct val="0"/>
            </a:spcBef>
            <a:spcAft>
              <a:spcPct val="35000"/>
            </a:spcAft>
            <a:buNone/>
          </a:pPr>
          <a:r>
            <a:rPr lang="pl-PL" sz="3200" b="1" i="0" kern="1200" dirty="0">
              <a:effectLst>
                <a:outerShdw blurRad="38100" dist="38100" dir="2700000" algn="tl">
                  <a:srgbClr val="000000">
                    <a:alpha val="43137"/>
                  </a:srgbClr>
                </a:outerShdw>
              </a:effectLst>
            </a:rPr>
            <a:t>Cel</a:t>
          </a:r>
          <a:endParaRPr lang="pl-PL" sz="3200" i="0" kern="1200" dirty="0">
            <a:effectLst>
              <a:outerShdw blurRad="38100" dist="38100" dir="2700000" algn="tl">
                <a:srgbClr val="000000">
                  <a:alpha val="43137"/>
                </a:srgbClr>
              </a:outerShdw>
            </a:effectLst>
          </a:endParaRPr>
        </a:p>
      </dsp:txBody>
      <dsp:txXfrm>
        <a:off x="580495" y="1641500"/>
        <a:ext cx="7573576" cy="639310"/>
      </dsp:txXfrm>
    </dsp:sp>
    <dsp:sp modelId="{866D4108-2BA6-4E19-B443-97339E6ABB10}">
      <dsp:nvSpPr>
        <dsp:cNvPr id="0" name=""/>
        <dsp:cNvSpPr/>
      </dsp:nvSpPr>
      <dsp:spPr>
        <a:xfrm>
          <a:off x="0" y="3730194"/>
          <a:ext cx="10918209" cy="16254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47374" tIns="499872" rIns="847374" bIns="113792" numCol="1" spcCol="1270" anchor="t" anchorCtr="0">
          <a:noAutofit/>
        </a:bodyPr>
        <a:lstStyle/>
        <a:p>
          <a:pPr marL="171450" lvl="1" indent="-171450" algn="l" defTabSz="711200">
            <a:lnSpc>
              <a:spcPct val="90000"/>
            </a:lnSpc>
            <a:spcBef>
              <a:spcPct val="0"/>
            </a:spcBef>
            <a:spcAft>
              <a:spcPct val="15000"/>
            </a:spcAft>
            <a:buChar char="•"/>
          </a:pPr>
          <a:r>
            <a:rPr lang="pl-PL" sz="1600" b="1" kern="1200" dirty="0">
              <a:effectLst>
                <a:outerShdw blurRad="38100" dist="38100" dir="2700000" algn="tl">
                  <a:srgbClr val="000000">
                    <a:alpha val="43137"/>
                  </a:srgbClr>
                </a:outerShdw>
              </a:effectLst>
            </a:rPr>
            <a:t>Metoda analizy literatury</a:t>
          </a:r>
          <a:r>
            <a:rPr lang="pl-PL" sz="1600" kern="1200" dirty="0">
              <a:effectLst>
                <a:outerShdw blurRad="38100" dist="38100" dir="2700000" algn="tl">
                  <a:srgbClr val="000000">
                    <a:alpha val="43137"/>
                  </a:srgbClr>
                </a:outerShdw>
              </a:effectLst>
            </a:rPr>
            <a:t>, istniejących badań naukowych i analiz statystycznych. </a:t>
          </a:r>
        </a:p>
        <a:p>
          <a:pPr marL="171450" lvl="1" indent="-171450" algn="l" defTabSz="711200">
            <a:lnSpc>
              <a:spcPct val="90000"/>
            </a:lnSpc>
            <a:spcBef>
              <a:spcPct val="0"/>
            </a:spcBef>
            <a:spcAft>
              <a:spcPct val="15000"/>
            </a:spcAft>
            <a:buChar char="•"/>
          </a:pPr>
          <a:r>
            <a:rPr lang="pl-PL" sz="1600" b="1" kern="1200" dirty="0">
              <a:effectLst>
                <a:outerShdw blurRad="38100" dist="38100" dir="2700000" algn="tl">
                  <a:srgbClr val="000000">
                    <a:alpha val="43137"/>
                  </a:srgbClr>
                </a:outerShdw>
              </a:effectLst>
            </a:rPr>
            <a:t>Technika badania dokumentów</a:t>
          </a:r>
          <a:r>
            <a:rPr lang="pl-PL" sz="1600" kern="1200" dirty="0">
              <a:effectLst>
                <a:outerShdw blurRad="38100" dist="38100" dir="2700000" algn="tl">
                  <a:srgbClr val="000000">
                    <a:alpha val="43137"/>
                  </a:srgbClr>
                </a:outerShdw>
              </a:effectLst>
            </a:rPr>
            <a:t>, raportów oraz danych demograficznych i epidemiologicznych. </a:t>
          </a:r>
        </a:p>
        <a:p>
          <a:pPr marL="171450" lvl="1" indent="-171450" algn="l" defTabSz="711200">
            <a:lnSpc>
              <a:spcPct val="90000"/>
            </a:lnSpc>
            <a:spcBef>
              <a:spcPct val="0"/>
            </a:spcBef>
            <a:spcAft>
              <a:spcPct val="15000"/>
            </a:spcAft>
            <a:buChar char="•"/>
          </a:pPr>
          <a:r>
            <a:rPr lang="pl-PL" sz="1600" b="1" kern="1200" dirty="0">
              <a:effectLst>
                <a:outerShdw blurRad="38100" dist="38100" dir="2700000" algn="tl">
                  <a:srgbClr val="000000">
                    <a:alpha val="43137"/>
                  </a:srgbClr>
                </a:outerShdw>
              </a:effectLst>
            </a:rPr>
            <a:t>Narzędzia badawcze</a:t>
          </a:r>
          <a:r>
            <a:rPr lang="pl-PL" sz="1600" kern="1200" dirty="0">
              <a:effectLst>
                <a:outerShdw blurRad="38100" dist="38100" dir="2700000" algn="tl">
                  <a:srgbClr val="000000">
                    <a:alpha val="43137"/>
                  </a:srgbClr>
                </a:outerShdw>
              </a:effectLst>
            </a:rPr>
            <a:t>: artykuły naukowe, raporty z badań oraz dane epidemiologiczne i demograficzne. </a:t>
          </a:r>
        </a:p>
        <a:p>
          <a:pPr marL="171450" lvl="1" indent="-171450" algn="l" defTabSz="711200">
            <a:lnSpc>
              <a:spcPct val="90000"/>
            </a:lnSpc>
            <a:spcBef>
              <a:spcPct val="0"/>
            </a:spcBef>
            <a:spcAft>
              <a:spcPct val="15000"/>
            </a:spcAft>
            <a:buChar char="•"/>
          </a:pPr>
          <a:endParaRPr lang="pl-PL" sz="1600" kern="1200" dirty="0">
            <a:effectLst>
              <a:outerShdw blurRad="38100" dist="38100" dir="2700000" algn="tl">
                <a:srgbClr val="000000">
                  <a:alpha val="43137"/>
                </a:srgbClr>
              </a:outerShdw>
            </a:effectLst>
          </a:endParaRPr>
        </a:p>
      </dsp:txBody>
      <dsp:txXfrm>
        <a:off x="0" y="3730194"/>
        <a:ext cx="10918209" cy="1625400"/>
      </dsp:txXfrm>
    </dsp:sp>
    <dsp:sp modelId="{44074F27-9A8B-4949-AE2D-7625517744D8}">
      <dsp:nvSpPr>
        <dsp:cNvPr id="0" name=""/>
        <dsp:cNvSpPr/>
      </dsp:nvSpPr>
      <dsp:spPr>
        <a:xfrm>
          <a:off x="545910" y="3375955"/>
          <a:ext cx="7642746" cy="70848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88878" tIns="0" rIns="288878"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pl-PL" sz="2800" b="1" kern="1200" dirty="0">
              <a:effectLst>
                <a:outerShdw blurRad="38100" dist="38100" dir="2700000" algn="tl">
                  <a:srgbClr val="000000">
                    <a:alpha val="43137"/>
                  </a:srgbClr>
                </a:outerShdw>
              </a:effectLst>
            </a:rPr>
            <a:t>Metoda, technika, narzędzia badawcze:</a:t>
          </a:r>
        </a:p>
      </dsp:txBody>
      <dsp:txXfrm>
        <a:off x="580495" y="3410540"/>
        <a:ext cx="7573576" cy="6393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A3407-DD99-434B-B0ED-235174C299E5}">
      <dsp:nvSpPr>
        <dsp:cNvPr id="0" name=""/>
        <dsp:cNvSpPr/>
      </dsp:nvSpPr>
      <dsp:spPr>
        <a:xfrm>
          <a:off x="3526169" y="775592"/>
          <a:ext cx="5599318" cy="3011121"/>
        </a:xfrm>
        <a:prstGeom prst="round2DiagRect">
          <a:avLst>
            <a:gd name="adj1" fmla="val 0"/>
            <a:gd name="adj2" fmla="val 166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E2C7F18-5BF3-451D-98BD-92FA3062C894}">
      <dsp:nvSpPr>
        <dsp:cNvPr id="0" name=""/>
        <dsp:cNvSpPr/>
      </dsp:nvSpPr>
      <dsp:spPr>
        <a:xfrm>
          <a:off x="6325828" y="1094953"/>
          <a:ext cx="746" cy="2372399"/>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BDCAFE45-AD62-4DB3-AB44-2BC7970EC921}">
      <dsp:nvSpPr>
        <dsp:cNvPr id="0" name=""/>
        <dsp:cNvSpPr/>
      </dsp:nvSpPr>
      <dsp:spPr>
        <a:xfrm>
          <a:off x="3712813" y="1003707"/>
          <a:ext cx="2426371" cy="25548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kumimoji="0" lang="pl-PL" sz="3200" b="1" i="0" u="none" strike="noStrike" kern="1200" cap="none" spc="0" normalizeH="0" baseline="0" noProof="0" dirty="0">
              <a:ln/>
              <a:solidFill>
                <a:srgbClr val="002060"/>
              </a:solidFill>
              <a:effectLst>
                <a:outerShdw blurRad="38100" dist="38100" dir="2700000" algn="tl">
                  <a:srgbClr val="000000">
                    <a:alpha val="43137"/>
                  </a:srgbClr>
                </a:outerShdw>
              </a:effectLst>
              <a:uLnTx/>
              <a:uFillTx/>
              <a:latin typeface="Arial" pitchFamily="34" charset="0"/>
              <a:ea typeface="+mn-ea"/>
              <a:cs typeface="Arial" pitchFamily="34" charset="0"/>
            </a:rPr>
            <a:t>74 mln chłopców*</a:t>
          </a:r>
          <a:endParaRPr lang="pl-PL" sz="3200" b="1" strike="noStrike" kern="1200" dirty="0">
            <a:solidFill>
              <a:srgbClr val="002060"/>
            </a:solidFill>
            <a:effectLst>
              <a:outerShdw blurRad="38100" dist="38100" dir="2700000" algn="tl">
                <a:srgbClr val="000000">
                  <a:alpha val="43137"/>
                </a:srgbClr>
              </a:outerShdw>
            </a:effectLst>
          </a:endParaRPr>
        </a:p>
        <a:p>
          <a:pPr marL="0" lvl="0" indent="0" algn="ctr" defTabSz="1422400">
            <a:lnSpc>
              <a:spcPct val="90000"/>
            </a:lnSpc>
            <a:spcBef>
              <a:spcPct val="0"/>
            </a:spcBef>
            <a:spcAft>
              <a:spcPct val="35000"/>
            </a:spcAft>
            <a:buNone/>
          </a:pPr>
          <a:r>
            <a:rPr kumimoji="0" lang="pl-PL" sz="3200" b="1" i="0" u="none" strike="noStrike" kern="1200" cap="none" spc="0" normalizeH="0" baseline="0" noProof="0" dirty="0">
              <a:ln/>
              <a:solidFill>
                <a:srgbClr val="C00000"/>
              </a:solidFill>
              <a:effectLst>
                <a:outerShdw blurRad="38100" dist="38100" dir="2700000" algn="tl">
                  <a:srgbClr val="000000">
                    <a:alpha val="43137"/>
                  </a:srgbClr>
                </a:outerShdw>
              </a:effectLst>
              <a:uLnTx/>
              <a:uFillTx/>
              <a:latin typeface="Arial" pitchFamily="34" charset="0"/>
              <a:ea typeface="+mn-ea"/>
              <a:cs typeface="Arial" pitchFamily="34" charset="0"/>
            </a:rPr>
            <a:t>50 mln dziewcząt *</a:t>
          </a:r>
          <a:endParaRPr lang="pl-PL" sz="3200" strike="noStrike" kern="1200" dirty="0">
            <a:solidFill>
              <a:srgbClr val="C00000"/>
            </a:solidFill>
            <a:effectLst>
              <a:outerShdw blurRad="38100" dist="38100" dir="2700000" algn="tl">
                <a:srgbClr val="000000">
                  <a:alpha val="43137"/>
                </a:srgbClr>
              </a:outerShdw>
            </a:effectLst>
          </a:endParaRPr>
        </a:p>
      </dsp:txBody>
      <dsp:txXfrm>
        <a:off x="3712813" y="1003707"/>
        <a:ext cx="2426371" cy="2554891"/>
      </dsp:txXfrm>
    </dsp:sp>
    <dsp:sp modelId="{54971B78-F429-41C8-AA22-D3D4548A2338}">
      <dsp:nvSpPr>
        <dsp:cNvPr id="0" name=""/>
        <dsp:cNvSpPr/>
      </dsp:nvSpPr>
      <dsp:spPr>
        <a:xfrm>
          <a:off x="6512472" y="1003707"/>
          <a:ext cx="2426371" cy="25548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a:lnSpc>
              <a:spcPct val="90000"/>
            </a:lnSpc>
            <a:spcBef>
              <a:spcPct val="0"/>
            </a:spcBef>
            <a:spcAft>
              <a:spcPct val="35000"/>
            </a:spcAft>
            <a:buNone/>
          </a:pPr>
          <a:r>
            <a:rPr lang="pl-PL" sz="3200" b="1" kern="1200" dirty="0">
              <a:solidFill>
                <a:srgbClr val="002060"/>
              </a:solidFill>
              <a:effectLst>
                <a:outerShdw blurRad="38100" dist="38100" dir="2700000" algn="tl">
                  <a:srgbClr val="000000">
                    <a:alpha val="43137"/>
                  </a:srgbClr>
                </a:outerShdw>
              </a:effectLst>
            </a:rPr>
            <a:t>117 mln chłopców </a:t>
          </a:r>
        </a:p>
        <a:p>
          <a:pPr marL="0" lvl="0" indent="0" algn="ctr" defTabSz="1422400">
            <a:lnSpc>
              <a:spcPct val="90000"/>
            </a:lnSpc>
            <a:spcBef>
              <a:spcPct val="0"/>
            </a:spcBef>
            <a:spcAft>
              <a:spcPct val="35000"/>
            </a:spcAft>
            <a:buNone/>
          </a:pPr>
          <a:r>
            <a:rPr lang="pl-PL" sz="3200" b="1" kern="1200" dirty="0">
              <a:solidFill>
                <a:srgbClr val="C00000"/>
              </a:solidFill>
              <a:effectLst>
                <a:outerShdw blurRad="38100" dist="38100" dir="2700000" algn="tl">
                  <a:srgbClr val="000000">
                    <a:alpha val="43137"/>
                  </a:srgbClr>
                </a:outerShdw>
              </a:effectLst>
            </a:rPr>
            <a:t>75 mln dziewcząt </a:t>
          </a:r>
        </a:p>
      </dsp:txBody>
      <dsp:txXfrm>
        <a:off x="6512472" y="1003707"/>
        <a:ext cx="2426371" cy="2554891"/>
      </dsp:txXfrm>
    </dsp:sp>
    <dsp:sp modelId="{98026E0F-7450-4E00-AFF0-E8DB1E3F92EE}">
      <dsp:nvSpPr>
        <dsp:cNvPr id="0" name=""/>
        <dsp:cNvSpPr/>
      </dsp:nvSpPr>
      <dsp:spPr>
        <a:xfrm rot="16200000">
          <a:off x="1417129" y="1175820"/>
          <a:ext cx="3284860" cy="933219"/>
        </a:xfrm>
        <a:prstGeom prst="rightArrow">
          <a:avLst>
            <a:gd name="adj1" fmla="val 49830"/>
            <a:gd name="adj2" fmla="val 60660"/>
          </a:avLst>
        </a:prstGeom>
        <a:gradFill rotWithShape="0">
          <a:gsLst>
            <a:gs pos="0">
              <a:schemeClr val="accent3">
                <a:tint val="50000"/>
                <a:hueOff val="0"/>
                <a:satOff val="0"/>
                <a:lumOff val="0"/>
                <a:alphaOff val="0"/>
                <a:satMod val="103000"/>
                <a:lumMod val="102000"/>
                <a:tint val="94000"/>
              </a:schemeClr>
            </a:gs>
            <a:gs pos="50000">
              <a:schemeClr val="accent3">
                <a:tint val="50000"/>
                <a:hueOff val="0"/>
                <a:satOff val="0"/>
                <a:lumOff val="0"/>
                <a:alphaOff val="0"/>
                <a:satMod val="110000"/>
                <a:lumMod val="100000"/>
                <a:shade val="100000"/>
              </a:schemeClr>
            </a:gs>
            <a:gs pos="100000">
              <a:schemeClr val="accent3">
                <a:tint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pl-PL" sz="2400" b="1" kern="1200" dirty="0"/>
            <a:t>Nadmiar masy ciała*</a:t>
          </a:r>
        </a:p>
      </dsp:txBody>
      <dsp:txXfrm>
        <a:off x="1558171" y="1550960"/>
        <a:ext cx="3002777" cy="465023"/>
      </dsp:txXfrm>
    </dsp:sp>
    <dsp:sp modelId="{628894F5-4629-45CE-B8EE-01EB74359DF8}">
      <dsp:nvSpPr>
        <dsp:cNvPr id="0" name=""/>
        <dsp:cNvSpPr/>
      </dsp:nvSpPr>
      <dsp:spPr>
        <a:xfrm rot="5400000">
          <a:off x="7949667" y="2453265"/>
          <a:ext cx="3284860" cy="933219"/>
        </a:xfrm>
        <a:prstGeom prst="rightArrow">
          <a:avLst>
            <a:gd name="adj1" fmla="val 49830"/>
            <a:gd name="adj2" fmla="val 60660"/>
          </a:avLst>
        </a:prstGeom>
        <a:gradFill rotWithShape="0">
          <a:gsLst>
            <a:gs pos="0">
              <a:schemeClr val="accent3">
                <a:tint val="50000"/>
                <a:hueOff val="1955669"/>
                <a:satOff val="100000"/>
                <a:lumOff val="10532"/>
                <a:alphaOff val="0"/>
                <a:satMod val="103000"/>
                <a:lumMod val="102000"/>
                <a:tint val="94000"/>
              </a:schemeClr>
            </a:gs>
            <a:gs pos="50000">
              <a:schemeClr val="accent3">
                <a:tint val="50000"/>
                <a:hueOff val="1955669"/>
                <a:satOff val="100000"/>
                <a:lumOff val="10532"/>
                <a:alphaOff val="0"/>
                <a:satMod val="110000"/>
                <a:lumMod val="100000"/>
                <a:shade val="100000"/>
              </a:schemeClr>
            </a:gs>
            <a:gs pos="100000">
              <a:schemeClr val="accent3">
                <a:tint val="50000"/>
                <a:hueOff val="1955669"/>
                <a:satOff val="100000"/>
                <a:lumOff val="10532"/>
                <a:alphaOff val="0"/>
                <a:lumMod val="99000"/>
                <a:satMod val="120000"/>
                <a:shade val="78000"/>
              </a:schemeClr>
            </a:gs>
          </a:gsLst>
          <a:lin ang="5400000" scaled="0"/>
        </a:gradFill>
        <a:ln>
          <a:noFill/>
        </a:ln>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pl-PL" sz="2400" b="1" kern="1200" dirty="0"/>
            <a:t>Niedobór masy ciała</a:t>
          </a:r>
        </a:p>
      </dsp:txBody>
      <dsp:txXfrm>
        <a:off x="8090709" y="2546322"/>
        <a:ext cx="3002777" cy="4650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64F89-9D7C-4EA5-8C16-08E9557C570C}">
      <dsp:nvSpPr>
        <dsp:cNvPr id="0" name=""/>
        <dsp:cNvSpPr/>
      </dsp:nvSpPr>
      <dsp:spPr>
        <a:xfrm>
          <a:off x="4602136" y="0"/>
          <a:ext cx="2104555" cy="2104555"/>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l-PL" sz="2800" b="1" kern="1200" dirty="0">
              <a:effectLst>
                <a:outerShdw blurRad="38100" dist="38100" dir="2700000" algn="tl">
                  <a:srgbClr val="000000">
                    <a:alpha val="43137"/>
                  </a:srgbClr>
                </a:outerShdw>
              </a:effectLst>
            </a:rPr>
            <a:t>Na całym świecie </a:t>
          </a:r>
        </a:p>
      </dsp:txBody>
      <dsp:txXfrm>
        <a:off x="4910341" y="308205"/>
        <a:ext cx="1488145" cy="1488145"/>
      </dsp:txXfrm>
    </dsp:sp>
    <dsp:sp modelId="{2DA37CBD-A780-4487-AA6E-894A5CB74611}">
      <dsp:nvSpPr>
        <dsp:cNvPr id="0" name=""/>
        <dsp:cNvSpPr/>
      </dsp:nvSpPr>
      <dsp:spPr>
        <a:xfrm rot="8311160">
          <a:off x="2111123" y="2558723"/>
          <a:ext cx="3000401" cy="599798"/>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CB49DD1-56F7-446E-BD5E-3C8DC0067B44}">
      <dsp:nvSpPr>
        <dsp:cNvPr id="0" name=""/>
        <dsp:cNvSpPr/>
      </dsp:nvSpPr>
      <dsp:spPr>
        <a:xfrm>
          <a:off x="1280266" y="3263031"/>
          <a:ext cx="2414276" cy="1178550"/>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42 miliony dzieci w wieku poniżej 5 roku życia ma nadwagę lub jest otyłych </a:t>
          </a:r>
        </a:p>
      </dsp:txBody>
      <dsp:txXfrm>
        <a:off x="1314785" y="3297550"/>
        <a:ext cx="2345238" cy="1109512"/>
      </dsp:txXfrm>
    </dsp:sp>
    <dsp:sp modelId="{6ADD9B2F-CB78-447F-ADFF-1BB1537EC1BA}">
      <dsp:nvSpPr>
        <dsp:cNvPr id="0" name=""/>
        <dsp:cNvSpPr/>
      </dsp:nvSpPr>
      <dsp:spPr>
        <a:xfrm rot="9723631">
          <a:off x="1619301" y="1582420"/>
          <a:ext cx="2942589" cy="599798"/>
        </a:xfrm>
        <a:prstGeom prst="leftArrow">
          <a:avLst>
            <a:gd name="adj1" fmla="val 60000"/>
            <a:gd name="adj2" fmla="val 50000"/>
          </a:avLst>
        </a:prstGeom>
        <a:solidFill>
          <a:schemeClr val="accent4">
            <a:hueOff val="1633482"/>
            <a:satOff val="-6796"/>
            <a:lumOff val="1601"/>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9E70997-FDD4-40C4-9702-97F909398D7C}">
      <dsp:nvSpPr>
        <dsp:cNvPr id="0" name=""/>
        <dsp:cNvSpPr/>
      </dsp:nvSpPr>
      <dsp:spPr>
        <a:xfrm>
          <a:off x="604083" y="1746220"/>
          <a:ext cx="2173498" cy="1178550"/>
        </a:xfrm>
        <a:prstGeom prst="roundRect">
          <a:avLst>
            <a:gd name="adj" fmla="val 10000"/>
          </a:avLst>
        </a:prstGeom>
        <a:solidFill>
          <a:schemeClr val="accent4">
            <a:hueOff val="1633482"/>
            <a:satOff val="-6796"/>
            <a:lumOff val="160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Powyżej dorosłych 600 milionów jest otyłych</a:t>
          </a:r>
        </a:p>
      </dsp:txBody>
      <dsp:txXfrm>
        <a:off x="638602" y="1780739"/>
        <a:ext cx="2104460" cy="1109512"/>
      </dsp:txXfrm>
    </dsp:sp>
    <dsp:sp modelId="{2069A65C-A8A2-4C42-B707-D4F81693DB11}">
      <dsp:nvSpPr>
        <dsp:cNvPr id="0" name=""/>
        <dsp:cNvSpPr/>
      </dsp:nvSpPr>
      <dsp:spPr>
        <a:xfrm rot="11074630">
          <a:off x="1704153" y="546066"/>
          <a:ext cx="2746386" cy="599798"/>
        </a:xfrm>
        <a:prstGeom prst="leftArrow">
          <a:avLst>
            <a:gd name="adj1" fmla="val 60000"/>
            <a:gd name="adj2" fmla="val 50000"/>
          </a:avLst>
        </a:prstGeom>
        <a:solidFill>
          <a:schemeClr val="accent4">
            <a:hueOff val="3266964"/>
            <a:satOff val="-13592"/>
            <a:lumOff val="320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A4F8C02-1977-4D9A-8132-473A425C56B9}">
      <dsp:nvSpPr>
        <dsp:cNvPr id="0" name=""/>
        <dsp:cNvSpPr/>
      </dsp:nvSpPr>
      <dsp:spPr>
        <a:xfrm>
          <a:off x="735837" y="147107"/>
          <a:ext cx="1945389" cy="1178550"/>
        </a:xfrm>
        <a:prstGeom prst="roundRect">
          <a:avLst>
            <a:gd name="adj" fmla="val 10000"/>
          </a:avLst>
        </a:prstGeom>
        <a:solidFill>
          <a:schemeClr val="accent4">
            <a:hueOff val="3266964"/>
            <a:satOff val="-13592"/>
            <a:lumOff val="320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1.9 biliona dorosłych w wieku 18 lat i starszych ma nadwagę   </a:t>
          </a:r>
        </a:p>
      </dsp:txBody>
      <dsp:txXfrm>
        <a:off x="770356" y="181626"/>
        <a:ext cx="1876351" cy="1109512"/>
      </dsp:txXfrm>
    </dsp:sp>
    <dsp:sp modelId="{8E20B675-08AF-4AF8-9825-1D54AD30E00E}">
      <dsp:nvSpPr>
        <dsp:cNvPr id="0" name=""/>
        <dsp:cNvSpPr/>
      </dsp:nvSpPr>
      <dsp:spPr>
        <a:xfrm rot="21256540">
          <a:off x="6864407" y="483697"/>
          <a:ext cx="2940644" cy="599798"/>
        </a:xfrm>
        <a:prstGeom prst="leftArrow">
          <a:avLst>
            <a:gd name="adj1" fmla="val 60000"/>
            <a:gd name="adj2" fmla="val 50000"/>
          </a:avLst>
        </a:prstGeom>
        <a:solidFill>
          <a:schemeClr val="accent4">
            <a:hueOff val="4900445"/>
            <a:satOff val="-20388"/>
            <a:lumOff val="480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1CAD7C3-DB9F-4930-9CCB-3C4E2FA90260}">
      <dsp:nvSpPr>
        <dsp:cNvPr id="0" name=""/>
        <dsp:cNvSpPr/>
      </dsp:nvSpPr>
      <dsp:spPr>
        <a:xfrm>
          <a:off x="8685889" y="47668"/>
          <a:ext cx="2223660" cy="1178550"/>
        </a:xfrm>
        <a:prstGeom prst="roundRect">
          <a:avLst>
            <a:gd name="adj" fmla="val 10000"/>
          </a:avLst>
        </a:prstGeom>
        <a:solidFill>
          <a:schemeClr val="accent4">
            <a:hueOff val="4900445"/>
            <a:satOff val="-20388"/>
            <a:lumOff val="4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264 milionów kobiet w wieku rozrodczym boryka się z niedokrwistością   </a:t>
          </a:r>
        </a:p>
      </dsp:txBody>
      <dsp:txXfrm>
        <a:off x="8720408" y="82187"/>
        <a:ext cx="2154622" cy="1109512"/>
      </dsp:txXfrm>
    </dsp:sp>
    <dsp:sp modelId="{86EFC9E8-736C-4C63-A75B-F941E888D806}">
      <dsp:nvSpPr>
        <dsp:cNvPr id="0" name=""/>
        <dsp:cNvSpPr/>
      </dsp:nvSpPr>
      <dsp:spPr>
        <a:xfrm rot="1170353">
          <a:off x="6721031" y="1636105"/>
          <a:ext cx="2856274" cy="599798"/>
        </a:xfrm>
        <a:prstGeom prst="leftArrow">
          <a:avLst>
            <a:gd name="adj1" fmla="val 60000"/>
            <a:gd name="adj2" fmla="val 50000"/>
          </a:avLst>
        </a:prstGeom>
        <a:solidFill>
          <a:schemeClr val="accent4">
            <a:hueOff val="6533927"/>
            <a:satOff val="-27185"/>
            <a:lumOff val="640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8B2F7BB-F2FC-4AC0-A406-4304A070C0BB}">
      <dsp:nvSpPr>
        <dsp:cNvPr id="0" name=""/>
        <dsp:cNvSpPr/>
      </dsp:nvSpPr>
      <dsp:spPr>
        <a:xfrm>
          <a:off x="8564293" y="1823589"/>
          <a:ext cx="1862095" cy="1178550"/>
        </a:xfrm>
        <a:prstGeom prst="roundRect">
          <a:avLst>
            <a:gd name="adj" fmla="val 10000"/>
          </a:avLst>
        </a:prstGeom>
        <a:solidFill>
          <a:schemeClr val="accent4">
            <a:hueOff val="6533927"/>
            <a:satOff val="-27185"/>
            <a:lumOff val="640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462 miliony dorosłych ma niedowagę </a:t>
          </a:r>
        </a:p>
      </dsp:txBody>
      <dsp:txXfrm>
        <a:off x="8598812" y="1858108"/>
        <a:ext cx="1793057" cy="1109512"/>
      </dsp:txXfrm>
    </dsp:sp>
    <dsp:sp modelId="{26B94969-D927-4F69-99D6-3A426ADC9AAC}">
      <dsp:nvSpPr>
        <dsp:cNvPr id="0" name=""/>
        <dsp:cNvSpPr/>
      </dsp:nvSpPr>
      <dsp:spPr>
        <a:xfrm rot="2611586">
          <a:off x="6125202" y="2655994"/>
          <a:ext cx="3066704" cy="599798"/>
        </a:xfrm>
        <a:prstGeom prst="leftArrow">
          <a:avLst>
            <a:gd name="adj1" fmla="val 60000"/>
            <a:gd name="adj2" fmla="val 50000"/>
          </a:avLst>
        </a:prstGeom>
        <a:solidFill>
          <a:schemeClr val="accent4">
            <a:hueOff val="8167408"/>
            <a:satOff val="-33981"/>
            <a:lumOff val="8007"/>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ED2F82B-5AF5-42BD-9D18-8876BD181ACC}">
      <dsp:nvSpPr>
        <dsp:cNvPr id="0" name=""/>
        <dsp:cNvSpPr/>
      </dsp:nvSpPr>
      <dsp:spPr>
        <a:xfrm>
          <a:off x="7120299" y="3422621"/>
          <a:ext cx="3300045" cy="1178550"/>
        </a:xfrm>
        <a:prstGeom prst="roundRect">
          <a:avLst>
            <a:gd name="adj" fmla="val 10000"/>
          </a:avLst>
        </a:prstGeom>
        <a:solidFill>
          <a:schemeClr val="accent4">
            <a:hueOff val="8167408"/>
            <a:satOff val="-33981"/>
            <a:lumOff val="800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156 milionów  dzieci jest zbyt niskich względem swojego wieku  </a:t>
          </a:r>
        </a:p>
      </dsp:txBody>
      <dsp:txXfrm>
        <a:off x="7154818" y="3457140"/>
        <a:ext cx="3231007" cy="1109512"/>
      </dsp:txXfrm>
    </dsp:sp>
    <dsp:sp modelId="{971D79EF-519E-4D11-B6B7-552E09F9D2A4}">
      <dsp:nvSpPr>
        <dsp:cNvPr id="0" name=""/>
        <dsp:cNvSpPr/>
      </dsp:nvSpPr>
      <dsp:spPr>
        <a:xfrm rot="5400000">
          <a:off x="4705450" y="2869910"/>
          <a:ext cx="1993727" cy="599798"/>
        </a:xfrm>
        <a:prstGeom prst="leftArrow">
          <a:avLst>
            <a:gd name="adj1" fmla="val 60000"/>
            <a:gd name="adj2" fmla="val 50000"/>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E852189-BB78-4D1A-8B33-BFB5004442BE}">
      <dsp:nvSpPr>
        <dsp:cNvPr id="0" name=""/>
        <dsp:cNvSpPr/>
      </dsp:nvSpPr>
      <dsp:spPr>
        <a:xfrm>
          <a:off x="4407118" y="3625011"/>
          <a:ext cx="2466029" cy="1178550"/>
        </a:xfrm>
        <a:prstGeom prst="roundRect">
          <a:avLst>
            <a:gd name="adj" fmla="val 10000"/>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effectLst>
                <a:outerShdw blurRad="38100" dist="38100" dir="2700000" algn="tl">
                  <a:srgbClr val="000000">
                    <a:alpha val="43137"/>
                  </a:srgbClr>
                </a:outerShdw>
              </a:effectLst>
            </a:rPr>
            <a:t>50 milionów dzieci ma niedowagę</a:t>
          </a:r>
        </a:p>
      </dsp:txBody>
      <dsp:txXfrm>
        <a:off x="4441637" y="3659530"/>
        <a:ext cx="2396991" cy="1109512"/>
      </dsp:txXfrm>
    </dsp:sp>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0.8198</cdr:x>
      <cdr:y>0.11664</cdr:y>
    </cdr:from>
    <cdr:to>
      <cdr:x>0.93033</cdr:x>
      <cdr:y>0.16264</cdr:y>
    </cdr:to>
    <cdr:sp macro="" textlink="">
      <cdr:nvSpPr>
        <cdr:cNvPr id="2" name="pole tekstowe 1"/>
        <cdr:cNvSpPr txBox="1"/>
      </cdr:nvSpPr>
      <cdr:spPr>
        <a:xfrm xmlns:a="http://schemas.openxmlformats.org/drawingml/2006/main">
          <a:off x="9995016" y="611651"/>
          <a:ext cx="1347609" cy="241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pl-PL" sz="1200" dirty="0"/>
            <a:t> : Afryka, Azja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F08B7-C09E-423C-B666-B48585A69E30}" type="datetimeFigureOut">
              <a:rPr lang="pl-PL" smtClean="0"/>
              <a:pPr/>
              <a:t>2019-12-06</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85A54-0349-4373-A1D5-155547DAD869}" type="slidenum">
              <a:rPr lang="pl-PL" smtClean="0"/>
              <a:pPr/>
              <a:t>‹#›</a:t>
            </a:fld>
            <a:endParaRPr lang="pl-PL"/>
          </a:p>
        </p:txBody>
      </p:sp>
    </p:spTree>
    <p:extLst>
      <p:ext uri="{BB962C8B-B14F-4D97-AF65-F5344CB8AC3E}">
        <p14:creationId xmlns:p14="http://schemas.microsoft.com/office/powerpoint/2010/main" val="15116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Zgodnie z zaleceniami Światowej Organizacji Zdrowia, do oceny prawidłowego wzrastania dzieci służą </a:t>
            </a:r>
            <a:r>
              <a:rPr lang="pl-PL" sz="1200" b="1" dirty="0"/>
              <a:t>siatki centylowe.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Metodą, która umożliwia ocenę zagrożenia wystąpienia niedowagi, nadwagi i otyłości u dzieci jest wskaźnik masy ciała BMI (Body Mass Index)</a:t>
            </a:r>
          </a:p>
          <a:p>
            <a:r>
              <a:rPr lang="pl-PL" sz="1200" kern="1200" dirty="0">
                <a:solidFill>
                  <a:schemeClr val="tx1"/>
                </a:solidFill>
                <a:effectLst/>
                <a:latin typeface="+mn-lt"/>
                <a:ea typeface="+mn-ea"/>
                <a:cs typeface="+mn-cs"/>
              </a:rPr>
              <a:t>W ocenie masy ciała u dzieci i młodzieży należy brać pod uwagę specyfikę okresu rozwojowego, a normy rozwojowe muszą uwzględniać wiek </a:t>
            </a:r>
            <a:r>
              <a:rPr lang="pl-PL" sz="1200" kern="1200" dirty="0" err="1">
                <a:solidFill>
                  <a:schemeClr val="tx1"/>
                </a:solidFill>
                <a:effectLst/>
                <a:latin typeface="+mn-lt"/>
                <a:ea typeface="+mn-ea"/>
                <a:cs typeface="+mn-cs"/>
              </a:rPr>
              <a:t>dziecka.W</a:t>
            </a:r>
            <a:r>
              <a:rPr lang="pl-PL" sz="1200" kern="1200" dirty="0">
                <a:solidFill>
                  <a:schemeClr val="tx1"/>
                </a:solidFill>
                <a:effectLst/>
                <a:latin typeface="+mn-lt"/>
                <a:ea typeface="+mn-ea"/>
                <a:cs typeface="+mn-cs"/>
              </a:rPr>
              <a:t> okresie wzrastania wysokość i masa ciała nie tylko rosną z wiekiem, ale także w sposób naturalny zmieniają swe wzajemne proporcje. Masa ciała jest silnie powiązana z wysokością. U dzieci i młodzieży dla oceny prawidłowego wzrastania i przy-bywania na wadze posługujemy się tak zwanymi siatkami centylowymi. Najczęściej stosowanym wskaźnikiem wagowo-wzrostowym jest BMI (ang. Body Mass </a:t>
            </a:r>
            <a:r>
              <a:rPr lang="pl-PL" sz="1200" kern="1200" dirty="0" err="1">
                <a:solidFill>
                  <a:schemeClr val="tx1"/>
                </a:solidFill>
                <a:effectLst/>
                <a:latin typeface="+mn-lt"/>
                <a:ea typeface="+mn-ea"/>
                <a:cs typeface="+mn-cs"/>
              </a:rPr>
              <a:t>IndexWedług</a:t>
            </a:r>
            <a:r>
              <a:rPr lang="pl-PL" sz="1200" kern="1200" dirty="0">
                <a:solidFill>
                  <a:schemeClr val="tx1"/>
                </a:solidFill>
                <a:effectLst/>
                <a:latin typeface="+mn-lt"/>
                <a:ea typeface="+mn-ea"/>
                <a:cs typeface="+mn-cs"/>
              </a:rPr>
              <a:t> Światowej Organizacji Zdrowia (WHO), dla osób dorosłych </a:t>
            </a:r>
            <a:r>
              <a:rPr lang="pl-PL" sz="1200" kern="1200" dirty="0" err="1">
                <a:solidFill>
                  <a:schemeClr val="tx1"/>
                </a:solidFill>
                <a:effectLst/>
                <a:latin typeface="+mn-lt"/>
                <a:ea typeface="+mn-ea"/>
                <a:cs typeface="+mn-cs"/>
              </a:rPr>
              <a:t>BMIw</a:t>
            </a:r>
            <a:r>
              <a:rPr lang="pl-PL" sz="1200" kern="1200" dirty="0">
                <a:solidFill>
                  <a:schemeClr val="tx1"/>
                </a:solidFill>
                <a:effectLst/>
                <a:latin typeface="+mn-lt"/>
                <a:ea typeface="+mn-ea"/>
                <a:cs typeface="+mn-cs"/>
              </a:rPr>
              <a:t> przypadku nadwagi wynosi 25kg/m2 a w przypadku otyłości – 30kg/m2. W przypadku dzieci i młodzieży wartość wskaźnika BMI zależy od płci i zmienia się wraz z wiekiem.</a:t>
            </a:r>
            <a:endParaRPr lang="pl-PL" dirty="0"/>
          </a:p>
        </p:txBody>
      </p:sp>
      <p:sp>
        <p:nvSpPr>
          <p:cNvPr id="4" name="Symbol zastępczy numeru slajdu 3"/>
          <p:cNvSpPr>
            <a:spLocks noGrp="1"/>
          </p:cNvSpPr>
          <p:nvPr>
            <p:ph type="sldNum" sz="quarter" idx="5"/>
          </p:nvPr>
        </p:nvSpPr>
        <p:spPr/>
        <p:txBody>
          <a:bodyPr/>
          <a:lstStyle/>
          <a:p>
            <a:fld id="{9D385A54-0349-4373-A1D5-155547DAD869}" type="slidenum">
              <a:rPr lang="pl-PL" smtClean="0"/>
              <a:pPr/>
              <a:t>5</a:t>
            </a:fld>
            <a:endParaRPr lang="pl-PL"/>
          </a:p>
        </p:txBody>
      </p:sp>
    </p:spTree>
    <p:extLst>
      <p:ext uri="{BB962C8B-B14F-4D97-AF65-F5344CB8AC3E}">
        <p14:creationId xmlns:p14="http://schemas.microsoft.com/office/powerpoint/2010/main" val="2564338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63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ctr" eaLnBrk="1" hangingPunct="1">
              <a:spcBef>
                <a:spcPct val="0"/>
              </a:spcBef>
            </a:pPr>
            <a:r>
              <a:rPr lang="pl-PL" altLang="pl-PL" i="1" dirty="0">
                <a:latin typeface="Times New Roman" pitchFamily="18" charset="0"/>
                <a:cs typeface="Times New Roman" pitchFamily="18" charset="0"/>
              </a:rPr>
              <a:t>Otyłość i nadwaga stanowią globalny problem zdrowotny, </a:t>
            </a:r>
            <a:r>
              <a:rPr lang="pl-PL" altLang="pl-PL" b="1" i="1" dirty="0">
                <a:latin typeface="Times New Roman" pitchFamily="18" charset="0"/>
                <a:cs typeface="Times New Roman" pitchFamily="18" charset="0"/>
              </a:rPr>
              <a:t>który urasta do rangi epidemii XXI wieku.</a:t>
            </a:r>
            <a:endParaRPr lang="pl-PL" altLang="pl-PL" i="1" dirty="0">
              <a:latin typeface="Times New Roman" pitchFamily="18" charset="0"/>
              <a:cs typeface="Times New Roman" pitchFamily="18" charset="0"/>
            </a:endParaRPr>
          </a:p>
          <a:p>
            <a:pPr algn="ctr" eaLnBrk="1" hangingPunct="1">
              <a:spcBef>
                <a:spcPct val="0"/>
              </a:spcBef>
            </a:pPr>
            <a:r>
              <a:rPr lang="pl-PL" altLang="pl-PL" dirty="0">
                <a:latin typeface="Gabriola" pitchFamily="82" charset="0"/>
                <a:cs typeface="Times New Roman" pitchFamily="18" charset="0"/>
              </a:rPr>
              <a:t>Spośród wielu czynników środowiskowych mających wpływ na powstawanie nadmiernej masy ciała u dzieci największą rolę przypisuje się </a:t>
            </a:r>
            <a:r>
              <a:rPr lang="pl-PL" altLang="pl-PL" b="1" dirty="0">
                <a:latin typeface="Gabriola" pitchFamily="82" charset="0"/>
                <a:cs typeface="Times New Roman" pitchFamily="18" charset="0"/>
              </a:rPr>
              <a:t>rodzinie. </a:t>
            </a:r>
          </a:p>
          <a:p>
            <a:pPr algn="ctr" eaLnBrk="1" hangingPunct="1">
              <a:spcBef>
                <a:spcPct val="0"/>
              </a:spcBef>
            </a:pPr>
            <a:r>
              <a:rPr lang="pl-PL" altLang="pl-PL" dirty="0">
                <a:latin typeface="Gabriola" pitchFamily="82" charset="0"/>
                <a:cs typeface="Times New Roman" pitchFamily="18" charset="0"/>
              </a:rPr>
              <a:t>W wieku przedszkolnym zazwyczaj nie rozpoznaje się otyłości, jednak jest to okres kształtowania się zwyczajów żywieniowych. Dzieci spożywają posiłki z rodzicami i podpatrują ich sposoby odżywiania się. Z tego powodu na żywienie w tym okresie należy zwrócić szczególną uwagę.</a:t>
            </a:r>
          </a:p>
          <a:p>
            <a:pPr eaLnBrk="1" hangingPunct="1">
              <a:spcBef>
                <a:spcPct val="0"/>
              </a:spcBef>
            </a:pPr>
            <a:r>
              <a:rPr lang="pl-PL" altLang="pl-PL" dirty="0">
                <a:latin typeface="Gabriola" pitchFamily="82" charset="0"/>
                <a:cs typeface="Times New Roman" pitchFamily="18" charset="0"/>
              </a:rPr>
              <a:t>Bardzo ważne jest to, by uwrażliwić rodziców i zwrócić ich uwagę na to, czy sposób żywienia dziecka jest prawidłowy. </a:t>
            </a:r>
          </a:p>
          <a:p>
            <a:pPr eaLnBrk="1" hangingPunct="1">
              <a:spcBef>
                <a:spcPct val="0"/>
              </a:spcBef>
            </a:pPr>
            <a:r>
              <a:rPr lang="pl-PL" altLang="pl-PL" dirty="0"/>
              <a:t>Spośród wielu czynników środowiskowych mających wpływ na powstawanie otyłości u dzieci największą rolę przypisuje się rodzinie (str12)</a:t>
            </a:r>
          </a:p>
          <a:p>
            <a:pPr eaLnBrk="1" hangingPunct="1">
              <a:spcBef>
                <a:spcPct val="0"/>
              </a:spcBef>
            </a:pPr>
            <a:r>
              <a:rPr lang="pl-PL" altLang="pl-PL" dirty="0"/>
              <a:t>Większość dzieci przybierających nadmiernie na wadze przed 6. rokiem życia utrzymywała nadwagę w okresie dojrzewania</a:t>
            </a:r>
          </a:p>
          <a:p>
            <a:pPr eaLnBrk="1" hangingPunct="1">
              <a:spcBef>
                <a:spcPct val="0"/>
              </a:spcBef>
            </a:pPr>
            <a:r>
              <a:rPr lang="pl-PL" altLang="pl-PL" dirty="0">
                <a:latin typeface="Georgia" pitchFamily="18" charset="0"/>
              </a:rPr>
              <a:t>W okresie wczesnego dzieciństwa ma miejsce długofalowe programowanie mechanizmów regulacji równowagi energetycznej organizmu i metabolizmu insuliny oraz kształtowanie zwyczajów żywieniowych. Znaczący wpływ na strategię karmienia dziecka mają rodzice. </a:t>
            </a:r>
            <a:endParaRPr lang="pl-PL" altLang="pl-PL" dirty="0"/>
          </a:p>
        </p:txBody>
      </p:sp>
      <p:sp>
        <p:nvSpPr>
          <p:cNvPr id="1638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4798CF-4A2F-4C34-BA6A-507EAAB5A0BF}" type="slidenum">
              <a:rPr kumimoji="0" lang="pl-PL" alt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pl-PL" alt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537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buNone/>
            </a:pPr>
            <a:r>
              <a:rPr lang="pl-PL" b="1" dirty="0"/>
              <a:t>Niedowaga:</a:t>
            </a:r>
          </a:p>
          <a:p>
            <a:pPr algn="just"/>
            <a:r>
              <a:rPr lang="pl-PL" b="1" dirty="0"/>
              <a:t>W 2016 roku zaobserwowano, że 75 milionów dziewcząt i 117 milionów chłopców miało zbyt niską masę ciała.</a:t>
            </a:r>
          </a:p>
          <a:p>
            <a:pPr algn="just"/>
            <a:endParaRPr lang="pl-PL" b="1" dirty="0"/>
          </a:p>
          <a:p>
            <a:pPr marL="0" indent="0" algn="just">
              <a:buNone/>
            </a:pPr>
            <a:r>
              <a:rPr lang="pl-PL" b="1" dirty="0"/>
              <a:t>Nadmierna masa ciała:</a:t>
            </a:r>
          </a:p>
          <a:p>
            <a:pPr algn="just"/>
            <a:r>
              <a:rPr lang="pl-PL" dirty="0"/>
              <a:t>Liczba dziewcząt z otyłością wzrosła z 5 milionów w 1975 roku do 50 milionów w 2016 roku. </a:t>
            </a:r>
          </a:p>
          <a:p>
            <a:pPr algn="just"/>
            <a:r>
              <a:rPr lang="pl-PL" dirty="0"/>
              <a:t>Liczba chłopców z otyłością wzrosła z kolei z 6 milionów do 74 milionów.</a:t>
            </a:r>
            <a:endParaRPr lang="pl-PL" b="1" dirty="0"/>
          </a:p>
          <a:p>
            <a:pPr algn="just"/>
            <a:r>
              <a:rPr lang="pl-PL" b="1" dirty="0"/>
              <a:t>W 2016 roku zaobserwowano, że 75 milionów dziewcząt i 117 milionów chłopców miało zbyt niską masę ciała.</a:t>
            </a:r>
          </a:p>
          <a:p>
            <a:pPr algn="just"/>
            <a:r>
              <a:rPr lang="pl-PL" dirty="0"/>
              <a:t>W 2016 roku mimo tendencji wzrostowych na całym świecie nadal </a:t>
            </a:r>
            <a:r>
              <a:rPr lang="pl-PL" b="1" dirty="0"/>
              <a:t>najniższym wskaźnikiem masy ciała charakteryzował się region Azji Południowej i Afryki Wschodniej</a:t>
            </a:r>
            <a:r>
              <a:rPr lang="pl-PL" dirty="0"/>
              <a:t>. </a:t>
            </a:r>
          </a:p>
          <a:p>
            <a:pPr algn="just"/>
            <a:r>
              <a:rPr lang="pl-PL" dirty="0"/>
              <a:t>Wskaźnik masy ciała dla dziewcząt wynosił tam 16,9, a dla chłopców 17,9 kg/m2. </a:t>
            </a:r>
          </a:p>
          <a:p>
            <a:pPr algn="just"/>
            <a:r>
              <a:rPr lang="pl-PL" dirty="0"/>
              <a:t>Najwyższe BMI obserwowano w Polinezji i Mikronezji i wynosiło 23,1 kg/m2 dla dziewcząt i 22,4 kg/m2 dla kobiet.</a:t>
            </a:r>
          </a:p>
          <a:p>
            <a:pPr algn="just"/>
            <a:r>
              <a:rPr lang="pl-PL" dirty="0"/>
              <a:t>W 2016 roku najniższym wskaźnikiem masy ciała dla obu płci charakteryzowała się Etiopia. Do krajów o bardzo niskim wskaźniku zaliczono także Niger, Indie, Senegal, Bangladesz i </a:t>
            </a:r>
            <a:r>
              <a:rPr lang="pl-PL" dirty="0" err="1"/>
              <a:t>Kambożę</a:t>
            </a:r>
            <a:r>
              <a:rPr lang="pl-PL" dirty="0"/>
              <a:t> (BMI~15 kg/m2).</a:t>
            </a:r>
            <a:endParaRPr lang="pl-PL" dirty="0">
              <a:effectLst/>
            </a:endParaRPr>
          </a:p>
          <a:p>
            <a:pPr marL="0" indent="0">
              <a:buNone/>
            </a:pPr>
            <a:endParaRPr lang="pl-PL" dirty="0"/>
          </a:p>
          <a:p>
            <a:pPr marL="0" indent="0">
              <a:buNone/>
            </a:pPr>
            <a:r>
              <a:rPr lang="pl-PL" dirty="0"/>
              <a:t>Szacuje się, że w okresie starożytności i średniowiecza chorobowość z powodu otyłości nie przekraczała 1% populacji. </a:t>
            </a:r>
          </a:p>
          <a:p>
            <a:pPr marL="0" indent="0">
              <a:buNone/>
            </a:pPr>
            <a:r>
              <a:rPr lang="pl-PL" dirty="0"/>
              <a:t>W XIX wieku osiągnęła już poziom między 8 a 18%. </a:t>
            </a:r>
          </a:p>
          <a:p>
            <a:pPr marL="0" indent="0">
              <a:buNone/>
            </a:pPr>
            <a:r>
              <a:rPr lang="pl-PL" dirty="0"/>
              <a:t>W XX wieku obserwujemy ciągły wzrost częstości wy­stępowania otyłości z każdym kolejnym dziesięcioleciem. </a:t>
            </a:r>
          </a:p>
          <a:p>
            <a:pPr marL="0" indent="0">
              <a:buNone/>
            </a:pPr>
            <a:r>
              <a:rPr lang="pl-PL" dirty="0"/>
              <a:t>Najlepiej udokumentowane dane dotyczą populacji Stanów Zjednoczonych. </a:t>
            </a:r>
          </a:p>
          <a:p>
            <a:pPr marL="0" indent="0">
              <a:buNone/>
            </a:pPr>
            <a:r>
              <a:rPr lang="pl-PL" dirty="0"/>
              <a:t>Poza ciągłym wzrostem chorobowości wskazują one, iż tempo tego przyrostu jest również coraz większe.</a:t>
            </a:r>
          </a:p>
          <a:p>
            <a:pPr marL="0" indent="0">
              <a:buNone/>
            </a:pPr>
            <a:r>
              <a:rPr lang="pl-PL" dirty="0"/>
              <a:t> W latach 1960 a 1978 wzrósł on z 13 do 15%. Od tego czasu tempo przyrostu populacji osób otyłych rosło. </a:t>
            </a:r>
          </a:p>
          <a:p>
            <a:pPr marL="0" indent="0">
              <a:buNone/>
            </a:pPr>
            <a:r>
              <a:rPr lang="pl-PL" dirty="0"/>
              <a:t>W 1990 roku ich odsetek wynosił 22%, a obecnie już 32,6 % populacji. Podobne zależności obserwuje się w innych krajach rozwiniętych, a także w krajach rozwijających się.</a:t>
            </a:r>
          </a:p>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339F07-BC25-4407-AB89-BF76713C393A}"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9553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10000"/>
          </a:bodyPr>
          <a:lstStyle/>
          <a:p>
            <a:r>
              <a:rPr lang="pl-PL" dirty="0"/>
              <a:t>Nauru nie zawsze jednak słynęło z nadwagi. Mieszkańcy wyspy do końca lat 70-tych XX wieku odżywiali się zdrowo – ich dietę stanowiły ryby, owoce morza oraz lokalne warzywa i owoce. Ogromny zysk, jaki przyniosło wyspie wydobycie fosforytów (w latach 60. i 70. Nauru miało jeden z najwyższych PKB per capita na świecie) przyczynił się do klęski zdrowotnej. Mieszkańcy wyspy zaczęli importować amerykańską żywność i przyswajać zachodnie nawyki żywieniowe. Smażone mięso, frytki i gazowane napoje stały się wyspiarskimi przysmakami. Jednym z bardzo popularnych napojów jest mrożona kawa z dodatkiem cukru. Nazywają to „narodowym drinkiem”. Jednak złe odżywianie, siedzący tryb życia i nieodpowiednie edukacji zdrowotnej nie są jedynymi czynnikami. </a:t>
            </a:r>
            <a:r>
              <a:rPr lang="pl-PL" dirty="0" err="1"/>
              <a:t>Clive</a:t>
            </a:r>
            <a:r>
              <a:rPr lang="pl-PL" dirty="0"/>
              <a:t> Moore, </a:t>
            </a:r>
            <a:r>
              <a:rPr lang="pl-PL" dirty="0" err="1"/>
              <a:t>South</a:t>
            </a:r>
            <a:r>
              <a:rPr lang="pl-PL" dirty="0"/>
              <a:t> Pacific ekspert z Uniwersytetu w </a:t>
            </a:r>
            <a:r>
              <a:rPr lang="pl-PL" dirty="0" err="1"/>
              <a:t>Queensland</a:t>
            </a:r>
            <a:r>
              <a:rPr lang="pl-PL" dirty="0"/>
              <a:t>, powiedział, że w krajach Polinezji wielkie proporcje są postrzegane jako oznaka dobrobytu. W przeszłości, tylko szefowie osiągali duże obwody, a obecnie, przy wyższych dochodach i zachodniej diecie, otyłość stała się znacznie bardziej powszechna. „Jeśli jesteś gruby, jesteś bogaty”, mówi profesor Moore.</a:t>
            </a:r>
          </a:p>
          <a:p>
            <a:endParaRPr lang="pl-PL" dirty="0"/>
          </a:p>
          <a:p>
            <a:r>
              <a:rPr lang="pl-PL" dirty="0">
                <a:effectLst/>
              </a:rPr>
              <a:t>Co ciekawe, mieszkańcy tej najmniejszej republiki świata lubią siebie w „wersji otyłej”. Kobieta, której ciało jest obfite uchodzi za lepszą kandydatkę na matkę. Gdy już wyjdzie za mąż i urodzi dzieci, jej mąż obiera sobie za punkt honoru dobrze ją traktować poprzez zapewnienie bogatej diety. Sam oczywiście także z tego korzysta. Nauru to jedyny kraj na świecie, gdzie nie tylko nadwaga lecz po prostu otyłość uchodzi za atrakcyjną. Osoby szczupłe cierpią na kompleksy i nie czują się tam akceptowane.</a:t>
            </a:r>
          </a:p>
          <a:p>
            <a:r>
              <a:rPr lang="pl-PL" dirty="0">
                <a:effectLst/>
              </a:rPr>
              <a:t>Władze i służba zdrowia Nauru starają się zmienić panujące trendy. Organizują zajęcia sportowe dla mieszkańców wyspy, odbywają się konkursy zrzucania zbędnych kilogramów. W każdą środę, mieszkańcy są zachęcani do spaceru po trasie trzech mil na terenie portu lotniczego. Istnieją również regularne zajęcia sportowe. Walka ta jest tym bardziej ważna, ponieważ rosną statystyki osób cierpiących na cukrzycę. Coraz więcej chorych zgłasza się do lekarza z pogarszającym się wzrokiem i innymi poważnymi konsekwencjami tej tak groźnej choroby. W Nauru, 45% osób w wieku 55-64 lat choruje na cukrzycę.</a:t>
            </a:r>
          </a:p>
          <a:p>
            <a:endParaRPr lang="pl-PL" dirty="0"/>
          </a:p>
        </p:txBody>
      </p:sp>
      <p:sp>
        <p:nvSpPr>
          <p:cNvPr id="6" name="Symbol zastępczy stopki 5"/>
          <p:cNvSpPr>
            <a:spLocks noGrp="1"/>
          </p:cNvSpPr>
          <p:nvPr>
            <p:ph type="ftr" sz="quarter" idx="10"/>
          </p:nvPr>
        </p:nvSpPr>
        <p:spPr/>
        <p:txBody>
          <a:bodyPr/>
          <a:lstStyle/>
          <a:p>
            <a:endParaRPr lang="pl-PL" dirty="0"/>
          </a:p>
        </p:txBody>
      </p:sp>
    </p:spTree>
    <p:extLst>
      <p:ext uri="{BB962C8B-B14F-4D97-AF65-F5344CB8AC3E}">
        <p14:creationId xmlns:p14="http://schemas.microsoft.com/office/powerpoint/2010/main" val="131275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162 miliony dzieci poniżej 5 roku życia, u których wystąpiło niedożywienie.</a:t>
            </a:r>
          </a:p>
          <a:p>
            <a:endParaRPr lang="pl-PL" dirty="0"/>
          </a:p>
          <a:p>
            <a:r>
              <a:rPr lang="pl-PL" dirty="0"/>
              <a:t>Pomiędzy rokiem 2000 a 2012, stopień niedożywienia wśród dzieci zmniejszył się z 33% do 25%. </a:t>
            </a:r>
          </a:p>
          <a:p>
            <a:endParaRPr lang="pl-PL" dirty="0"/>
          </a:p>
          <a:p>
            <a:r>
              <a:rPr lang="pl-PL" dirty="0"/>
              <a:t>W 2012 roku odsetek wszystkich dzieci nieodżywionych wynosił 56% dzieci mieszkających w Azji i 36% dzieci mieszkających w Afryce.</a:t>
            </a:r>
          </a:p>
          <a:p>
            <a:endParaRPr lang="pl-PL" dirty="0"/>
          </a:p>
          <a:p>
            <a:r>
              <a:rPr lang="pl-PL" dirty="0"/>
              <a:t>W 2012 roku problem niedowagi dotykał 99 milionów dzieci z całego świata. Również w 2012 roku odnotowano spadek procentowy zaburzeń związanych  z nieprawidłową masą ciała: z 25% do 15%. W 2012 roku, 67% wszystkich dzieci  z niedowagą żyło w Azji, a 29% w Afryce. </a:t>
            </a:r>
          </a:p>
          <a:p>
            <a:endParaRPr lang="pl-PL" dirty="0"/>
          </a:p>
        </p:txBody>
      </p:sp>
      <p:sp>
        <p:nvSpPr>
          <p:cNvPr id="4" name="Symbol zastępczy numeru slajdu 3"/>
          <p:cNvSpPr>
            <a:spLocks noGrp="1"/>
          </p:cNvSpPr>
          <p:nvPr>
            <p:ph type="sldNum" sz="quarter" idx="10"/>
          </p:nvPr>
        </p:nvSpPr>
        <p:spPr/>
        <p:txBody>
          <a:bodyPr/>
          <a:lstStyle/>
          <a:p>
            <a:fld id="{9D385A54-0349-4373-A1D5-155547DAD869}" type="slidenum">
              <a:rPr lang="pl-PL" smtClean="0"/>
              <a:pPr/>
              <a:t>11</a:t>
            </a:fld>
            <a:endParaRPr lang="pl-PL"/>
          </a:p>
        </p:txBody>
      </p:sp>
    </p:spTree>
    <p:extLst>
      <p:ext uri="{BB962C8B-B14F-4D97-AF65-F5344CB8AC3E}">
        <p14:creationId xmlns:p14="http://schemas.microsoft.com/office/powerpoint/2010/main" val="4187991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krajach takich jak Malawi i Rwanda łączne występowanie nadwagi i otyłości było ponad trzykrotnie wyższe niż niedożywienie (ryc. 1).</a:t>
            </a: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339F07-BC25-4407-AB89-BF76713C393A}"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294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Dla porównania</a:t>
            </a:r>
            <a:r>
              <a:rPr lang="pl-PL" baseline="0" dirty="0"/>
              <a:t> niedobór masy ciała również pojawił się w Polsce, dotyczył 4,2 % dzieci w wieku 13-15 lat. Zaburzenie to występowało częściej wśród chłopców (4,6%) niż u dziewcząt (3,8%)</a:t>
            </a:r>
            <a:r>
              <a:rPr lang="pl-PL" sz="1200" kern="1200" dirty="0">
                <a:solidFill>
                  <a:schemeClr val="tx1"/>
                </a:solidFill>
                <a:effectLst/>
                <a:latin typeface="+mn-lt"/>
                <a:ea typeface="+mn-ea"/>
                <a:cs typeface="+mn-cs"/>
              </a:rPr>
              <a:t> W Polsce stan odżywienia dzieci i młodzieży </a:t>
            </a:r>
            <a:r>
              <a:rPr lang="pl-PL" sz="1200" kern="1200" dirty="0" err="1">
                <a:solidFill>
                  <a:schemeClr val="tx1"/>
                </a:solidFill>
                <a:effectLst/>
                <a:latin typeface="+mn-lt"/>
                <a:ea typeface="+mn-ea"/>
                <a:cs typeface="+mn-cs"/>
              </a:rPr>
              <a:t>jestoceniany</a:t>
            </a:r>
            <a:r>
              <a:rPr lang="pl-PL" sz="1200" kern="1200" dirty="0">
                <a:solidFill>
                  <a:schemeClr val="tx1"/>
                </a:solidFill>
                <a:effectLst/>
                <a:latin typeface="+mn-lt"/>
                <a:ea typeface="+mn-ea"/>
                <a:cs typeface="+mn-cs"/>
              </a:rPr>
              <a:t> przez wiele ośrodków i zwykle dotyczy wy-branych grup lub regionów. Jednak porównanie </a:t>
            </a:r>
            <a:r>
              <a:rPr lang="pl-PL" sz="1200" kern="1200" dirty="0" err="1">
                <a:solidFill>
                  <a:schemeClr val="tx1"/>
                </a:solidFill>
                <a:effectLst/>
                <a:latin typeface="+mn-lt"/>
                <a:ea typeface="+mn-ea"/>
                <a:cs typeface="+mn-cs"/>
              </a:rPr>
              <a:t>tychdanych</a:t>
            </a:r>
            <a:r>
              <a:rPr lang="pl-PL" sz="1200" kern="1200" dirty="0">
                <a:solidFill>
                  <a:schemeClr val="tx1"/>
                </a:solidFill>
                <a:effectLst/>
                <a:latin typeface="+mn-lt"/>
                <a:ea typeface="+mn-ea"/>
                <a:cs typeface="+mn-cs"/>
              </a:rPr>
              <a:t> w kontekście różnic w poszczególnych </a:t>
            </a:r>
            <a:r>
              <a:rPr lang="pl-PL" sz="1200" kern="1200" dirty="0" err="1">
                <a:solidFill>
                  <a:schemeClr val="tx1"/>
                </a:solidFill>
                <a:effectLst/>
                <a:latin typeface="+mn-lt"/>
                <a:ea typeface="+mn-ea"/>
                <a:cs typeface="+mn-cs"/>
              </a:rPr>
              <a:t>regio-nach</a:t>
            </a:r>
            <a:r>
              <a:rPr lang="pl-PL" sz="1200" kern="1200" dirty="0">
                <a:solidFill>
                  <a:schemeClr val="tx1"/>
                </a:solidFill>
                <a:effectLst/>
                <a:latin typeface="+mn-lt"/>
                <a:ea typeface="+mn-ea"/>
                <a:cs typeface="+mn-cs"/>
              </a:rPr>
              <a:t> Polski jest trudne ze względu na stosowane </a:t>
            </a:r>
            <a:r>
              <a:rPr lang="pl-PL" sz="1200" kern="1200" dirty="0" err="1">
                <a:solidFill>
                  <a:schemeClr val="tx1"/>
                </a:solidFill>
                <a:effectLst/>
                <a:latin typeface="+mn-lt"/>
                <a:ea typeface="+mn-ea"/>
                <a:cs typeface="+mn-cs"/>
              </a:rPr>
              <a:t>czę</a:t>
            </a:r>
            <a:r>
              <a:rPr lang="pl-PL" sz="1200" kern="1200" dirty="0">
                <a:solidFill>
                  <a:schemeClr val="tx1"/>
                </a:solidFill>
                <a:effectLst/>
                <a:latin typeface="+mn-lt"/>
                <a:ea typeface="+mn-ea"/>
                <a:cs typeface="+mn-cs"/>
              </a:rPr>
              <a:t>-sto różne </a:t>
            </a:r>
            <a:r>
              <a:rPr lang="pl-PL" sz="1200" kern="1200" dirty="0" err="1">
                <a:solidFill>
                  <a:schemeClr val="tx1"/>
                </a:solidFill>
                <a:effectLst/>
                <a:latin typeface="+mn-lt"/>
                <a:ea typeface="+mn-ea"/>
                <a:cs typeface="+mn-cs"/>
              </a:rPr>
              <a:t>krytera</a:t>
            </a:r>
            <a:r>
              <a:rPr lang="pl-PL" sz="1200" kern="1200" dirty="0">
                <a:solidFill>
                  <a:schemeClr val="tx1"/>
                </a:solidFill>
                <a:effectLst/>
                <a:latin typeface="+mn-lt"/>
                <a:ea typeface="+mn-ea"/>
                <a:cs typeface="+mn-cs"/>
              </a:rPr>
              <a:t> oceny stanu odżywienia oraz bada-</a:t>
            </a:r>
            <a:r>
              <a:rPr lang="pl-PL" sz="1200" kern="1200" dirty="0" err="1">
                <a:solidFill>
                  <a:schemeClr val="tx1"/>
                </a:solidFill>
                <a:effectLst/>
                <a:latin typeface="+mn-lt"/>
                <a:ea typeface="+mn-ea"/>
                <a:cs typeface="+mn-cs"/>
              </a:rPr>
              <a:t>nia</a:t>
            </a:r>
            <a:r>
              <a:rPr lang="pl-PL" sz="1200" kern="1200" dirty="0">
                <a:solidFill>
                  <a:schemeClr val="tx1"/>
                </a:solidFill>
                <a:effectLst/>
                <a:latin typeface="+mn-lt"/>
                <a:ea typeface="+mn-ea"/>
                <a:cs typeface="+mn-cs"/>
              </a:rPr>
              <a:t> różnych grup wiekowych</a:t>
            </a:r>
            <a:endParaRPr lang="pl-PL" dirty="0"/>
          </a:p>
        </p:txBody>
      </p:sp>
      <p:sp>
        <p:nvSpPr>
          <p:cNvPr id="4" name="Symbol zastępczy stopki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300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9D385A54-0349-4373-A1D5-155547DAD869}" type="slidenum">
              <a:rPr lang="pl-PL" smtClean="0"/>
              <a:pPr/>
              <a:t>18</a:t>
            </a:fld>
            <a:endParaRPr lang="pl-PL"/>
          </a:p>
        </p:txBody>
      </p:sp>
    </p:spTree>
    <p:extLst>
      <p:ext uri="{BB962C8B-B14F-4D97-AF65-F5344CB8AC3E}">
        <p14:creationId xmlns:p14="http://schemas.microsoft.com/office/powerpoint/2010/main" val="1722313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6A2535-77E5-447C-B990-C4B9DCA47D5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BA97798-BB13-4106-A955-A47EFA96C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ECDDB1B-88BC-44A3-9A7F-4252A03038E9}"/>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5" name="Symbol zastępczy stopki 4">
            <a:extLst>
              <a:ext uri="{FF2B5EF4-FFF2-40B4-BE49-F238E27FC236}">
                <a16:creationId xmlns:a16="http://schemas.microsoft.com/office/drawing/2014/main" id="{23EDDA8D-05B8-4A7D-A393-7B6E62E4E1A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8EF81C2-4557-44CA-8299-B04AB416937A}"/>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221309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7643EC-58B1-4648-BF08-6D17115F32F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D45F6A7-CB48-46E8-BB2A-8A93FCBEEDC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C6430C1-1BD5-45DC-9A6F-0EA3E8A6D481}"/>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5" name="Symbol zastępczy stopki 4">
            <a:extLst>
              <a:ext uri="{FF2B5EF4-FFF2-40B4-BE49-F238E27FC236}">
                <a16:creationId xmlns:a16="http://schemas.microsoft.com/office/drawing/2014/main" id="{ED593CAD-2BC9-4AF0-A95E-02DACA01FFF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E7E87F7-6182-4DED-AF6D-31804CED438F}"/>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333592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67EE2AC-2852-4C15-95B1-DA08E90AD56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4FDB2E56-9595-46D3-AE7A-304A849A54D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17A4857-0538-4BE4-B13B-714CE0BC7B95}"/>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5" name="Symbol zastępczy stopki 4">
            <a:extLst>
              <a:ext uri="{FF2B5EF4-FFF2-40B4-BE49-F238E27FC236}">
                <a16:creationId xmlns:a16="http://schemas.microsoft.com/office/drawing/2014/main" id="{AD422466-743C-4591-8A28-8B07527847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97C40AE-6AF6-48E1-9C9E-378048B10229}"/>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36571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3B3F4E-D091-4917-9ECA-9D53AA7D3E5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9D78FA0-6F22-41A1-A429-1644FF02DA3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F78864F-FB73-4AEF-A961-5019EC9DA374}"/>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5" name="Symbol zastępczy stopki 4">
            <a:extLst>
              <a:ext uri="{FF2B5EF4-FFF2-40B4-BE49-F238E27FC236}">
                <a16:creationId xmlns:a16="http://schemas.microsoft.com/office/drawing/2014/main" id="{55DA2DA5-3A50-4118-B32A-D251DF39AE9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982CAD5-DDA2-4972-81A9-7667E219D61E}"/>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183902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CC0CFF-9724-4B5B-81AF-21C959B73D9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FDF96CFF-DD43-4A5F-BA65-9C8BF4F490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55D14381-814C-4EA1-874A-7090F4830CBF}"/>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5" name="Symbol zastępczy stopki 4">
            <a:extLst>
              <a:ext uri="{FF2B5EF4-FFF2-40B4-BE49-F238E27FC236}">
                <a16:creationId xmlns:a16="http://schemas.microsoft.com/office/drawing/2014/main" id="{42DDD6BB-C4E6-427F-B2C6-0FACDD01516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727929D-7B73-4DCF-B6A1-99F24FA1C5F8}"/>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407638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2D938C-0A99-411C-B6CC-4910519AC89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96E144B-244D-4F78-B0C8-AD0DF083B23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1409DD4-652C-4CB7-80FE-6382C5DB0874}"/>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789586D-7629-4011-84F6-0F739C7844ED}"/>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6" name="Symbol zastępczy stopki 5">
            <a:extLst>
              <a:ext uri="{FF2B5EF4-FFF2-40B4-BE49-F238E27FC236}">
                <a16:creationId xmlns:a16="http://schemas.microsoft.com/office/drawing/2014/main" id="{EF1B1437-32E8-4267-9E46-252F57DCFF3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DFBAF4B-C5BD-4EA9-A2FC-30AD018114A5}"/>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181375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7F207E-4B45-4B9B-8BC3-AE6E74D0DA9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C3A197A-EC32-4339-8EA4-F5CC1D2A6C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B0101369-92BA-4A2B-80D9-C14C8A0E918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6E8E498-C6FD-4C4D-8F9E-A70DF6C411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34A204B-7FA4-42CE-9099-A628FAAC7E3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810C4814-3FCE-417C-B4CB-101858D6C740}"/>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8" name="Symbol zastępczy stopki 7">
            <a:extLst>
              <a:ext uri="{FF2B5EF4-FFF2-40B4-BE49-F238E27FC236}">
                <a16:creationId xmlns:a16="http://schemas.microsoft.com/office/drawing/2014/main" id="{092E60CB-46AD-444C-9EA9-65740C5036C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E9FD747-7E10-4780-A789-13E472039E50}"/>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189798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945447-413C-430D-8E43-8DE68D5CE38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61C3441-FC37-4F60-859B-EE5A3C691D26}"/>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4" name="Symbol zastępczy stopki 3">
            <a:extLst>
              <a:ext uri="{FF2B5EF4-FFF2-40B4-BE49-F238E27FC236}">
                <a16:creationId xmlns:a16="http://schemas.microsoft.com/office/drawing/2014/main" id="{A0DF0344-ED1A-4B93-88F6-C4A24E60000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40CC5FC-78AC-4E30-A4FB-ED76498C5E79}"/>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323126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658276C-CF09-40E5-A37A-FA0264802ED9}"/>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3" name="Symbol zastępczy stopki 2">
            <a:extLst>
              <a:ext uri="{FF2B5EF4-FFF2-40B4-BE49-F238E27FC236}">
                <a16:creationId xmlns:a16="http://schemas.microsoft.com/office/drawing/2014/main" id="{5713A228-C5DD-4684-ACB1-88699E59953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8D74373-10B5-46C9-B5B8-6AF8F023E65C}"/>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366099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B80DFA-AED0-415E-9CA1-06EA3CE64C9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08778FA-112D-4DFE-AC9D-41CE891D22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C5A973C-928D-40F8-BF96-74660AB22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A5173A3-EF09-4D31-B352-B07BD1F50322}"/>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6" name="Symbol zastępczy stopki 5">
            <a:extLst>
              <a:ext uri="{FF2B5EF4-FFF2-40B4-BE49-F238E27FC236}">
                <a16:creationId xmlns:a16="http://schemas.microsoft.com/office/drawing/2014/main" id="{08632AD7-9BD6-42C3-AEE7-C1C23FE2927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ED05D9A-193B-4AB6-9ECD-F6ABE3230D3F}"/>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429141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6BB33E-18A8-4198-8027-B7053DF2EE0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376507F-B01A-4951-9180-D8992880A1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35DF28F-8FBA-4694-A27A-0FBB9E1BB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70D3D65-A5E4-4ED4-BBBF-F2788A214F55}"/>
              </a:ext>
            </a:extLst>
          </p:cNvPr>
          <p:cNvSpPr>
            <a:spLocks noGrp="1"/>
          </p:cNvSpPr>
          <p:nvPr>
            <p:ph type="dt" sz="half" idx="10"/>
          </p:nvPr>
        </p:nvSpPr>
        <p:spPr/>
        <p:txBody>
          <a:bodyPr/>
          <a:lstStyle/>
          <a:p>
            <a:fld id="{1EBC7FC8-F19A-49FC-B48E-5A32CD104583}" type="datetimeFigureOut">
              <a:rPr lang="pl-PL" smtClean="0"/>
              <a:pPr/>
              <a:t>2019-12-06</a:t>
            </a:fld>
            <a:endParaRPr lang="pl-PL"/>
          </a:p>
        </p:txBody>
      </p:sp>
      <p:sp>
        <p:nvSpPr>
          <p:cNvPr id="6" name="Symbol zastępczy stopki 5">
            <a:extLst>
              <a:ext uri="{FF2B5EF4-FFF2-40B4-BE49-F238E27FC236}">
                <a16:creationId xmlns:a16="http://schemas.microsoft.com/office/drawing/2014/main" id="{8BB41499-FCC6-4603-A1D7-582506BE7BB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21A5009-23DF-46AB-9566-A6D385D95C39}"/>
              </a:ext>
            </a:extLst>
          </p:cNvPr>
          <p:cNvSpPr>
            <a:spLocks noGrp="1"/>
          </p:cNvSpPr>
          <p:nvPr>
            <p:ph type="sldNum" sz="quarter" idx="12"/>
          </p:nvPr>
        </p:nvSpPr>
        <p:spPr/>
        <p:txBody>
          <a:bodyPr/>
          <a:lstStyle/>
          <a:p>
            <a:fld id="{3EF896C9-5102-421D-8C0F-90A6C8E26343}" type="slidenum">
              <a:rPr lang="pl-PL" smtClean="0"/>
              <a:pPr/>
              <a:t>‹#›</a:t>
            </a:fld>
            <a:endParaRPr lang="pl-PL"/>
          </a:p>
        </p:txBody>
      </p:sp>
    </p:spTree>
    <p:extLst>
      <p:ext uri="{BB962C8B-B14F-4D97-AF65-F5344CB8AC3E}">
        <p14:creationId xmlns:p14="http://schemas.microsoft.com/office/powerpoint/2010/main" val="273566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3000" b="-43000"/>
          </a:stretch>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8334C4CA-D928-4C45-AB7B-4046CE39F7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7E84D45-3F42-474E-A1CA-F82EFB818F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CE15D02-0F62-419B-A208-A31BCFE0D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7FC8-F19A-49FC-B48E-5A32CD104583}" type="datetimeFigureOut">
              <a:rPr lang="pl-PL" smtClean="0"/>
              <a:pPr/>
              <a:t>2019-12-06</a:t>
            </a:fld>
            <a:endParaRPr lang="pl-PL"/>
          </a:p>
        </p:txBody>
      </p:sp>
      <p:sp>
        <p:nvSpPr>
          <p:cNvPr id="5" name="Symbol zastępczy stopki 4">
            <a:extLst>
              <a:ext uri="{FF2B5EF4-FFF2-40B4-BE49-F238E27FC236}">
                <a16:creationId xmlns:a16="http://schemas.microsoft.com/office/drawing/2014/main" id="{BC2445BE-D23F-4C74-A34A-0664D6C753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F466F12B-913F-4F90-BCB5-56A5537ED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896C9-5102-421D-8C0F-90A6C8E26343}" type="slidenum">
              <a:rPr lang="pl-PL" smtClean="0"/>
              <a:pPr/>
              <a:t>‹#›</a:t>
            </a:fld>
            <a:endParaRPr lang="pl-PL"/>
          </a:p>
        </p:txBody>
      </p:sp>
    </p:spTree>
    <p:extLst>
      <p:ext uri="{BB962C8B-B14F-4D97-AF65-F5344CB8AC3E}">
        <p14:creationId xmlns:p14="http://schemas.microsoft.com/office/powerpoint/2010/main" val="143612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8.jpeg"/><Relationship Id="rId7" Type="http://schemas.openxmlformats.org/officeDocument/2006/relationships/diagramColors" Target="../diagrams/colors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7893F3-51E5-46AF-A94F-D96C6DA72471}"/>
              </a:ext>
            </a:extLst>
          </p:cNvPr>
          <p:cNvSpPr>
            <a:spLocks noGrp="1"/>
          </p:cNvSpPr>
          <p:nvPr>
            <p:ph type="ctrTitle"/>
          </p:nvPr>
        </p:nvSpPr>
        <p:spPr>
          <a:xfrm>
            <a:off x="683067" y="2534900"/>
            <a:ext cx="10825866" cy="2387600"/>
          </a:xfrm>
        </p:spPr>
        <p:txBody>
          <a:bodyPr>
            <a:normAutofit fontScale="90000"/>
          </a:bodyPr>
          <a:lstStyle/>
          <a:p>
            <a:br>
              <a:rPr lang="pl-PL" dirty="0">
                <a:effectLst>
                  <a:outerShdw blurRad="38100" dist="38100" dir="2700000" algn="tl">
                    <a:srgbClr val="000000">
                      <a:alpha val="43137"/>
                    </a:srgbClr>
                  </a:outerShdw>
                </a:effectLst>
                <a:latin typeface="+mn-lt"/>
              </a:rPr>
            </a:br>
            <a:br>
              <a:rPr lang="pl-PL" dirty="0">
                <a:effectLst>
                  <a:outerShdw blurRad="38100" dist="38100" dir="2700000" algn="tl">
                    <a:srgbClr val="000000">
                      <a:alpha val="43137"/>
                    </a:srgbClr>
                  </a:outerShdw>
                </a:effectLst>
                <a:latin typeface="+mn-lt"/>
              </a:rPr>
            </a:br>
            <a:br>
              <a:rPr lang="pl-PL" dirty="0">
                <a:effectLst>
                  <a:outerShdw blurRad="38100" dist="38100" dir="2700000" algn="tl">
                    <a:srgbClr val="000000">
                      <a:alpha val="43137"/>
                    </a:srgbClr>
                  </a:outerShdw>
                </a:effectLst>
                <a:latin typeface="+mn-lt"/>
              </a:rPr>
            </a:br>
            <a:r>
              <a:rPr lang="pl-PL" sz="4400" b="1" i="1" dirty="0">
                <a:effectLst>
                  <a:outerShdw blurRad="38100" dist="38100" dir="2700000" algn="tl">
                    <a:srgbClr val="000000">
                      <a:alpha val="43137"/>
                    </a:srgbClr>
                  </a:outerShdw>
                </a:effectLst>
                <a:latin typeface="+mn-lt"/>
              </a:rPr>
              <a:t>Podwójny ciężar społeczny XXI wieku: </a:t>
            </a:r>
            <a:br>
              <a:rPr lang="pl-PL" sz="4400" b="1" i="1" dirty="0">
                <a:effectLst>
                  <a:outerShdw blurRad="38100" dist="38100" dir="2700000" algn="tl">
                    <a:srgbClr val="000000">
                      <a:alpha val="43137"/>
                    </a:srgbClr>
                  </a:outerShdw>
                </a:effectLst>
                <a:latin typeface="+mn-lt"/>
              </a:rPr>
            </a:br>
            <a:r>
              <a:rPr lang="pl-PL" sz="4400" b="1" i="1" dirty="0">
                <a:effectLst>
                  <a:outerShdw blurRad="38100" dist="38100" dir="2700000" algn="tl">
                    <a:srgbClr val="000000">
                      <a:alpha val="43137"/>
                    </a:srgbClr>
                  </a:outerShdw>
                </a:effectLst>
                <a:latin typeface="+mn-lt"/>
              </a:rPr>
              <a:t>niedobór i nadmiar masy ciała </a:t>
            </a:r>
            <a:br>
              <a:rPr lang="pl-PL" sz="4400" i="1" dirty="0">
                <a:effectLst>
                  <a:outerShdw blurRad="38100" dist="38100" dir="2700000" algn="tl">
                    <a:srgbClr val="000000">
                      <a:alpha val="43137"/>
                    </a:srgbClr>
                  </a:outerShdw>
                </a:effectLst>
                <a:latin typeface="+mn-lt"/>
              </a:rPr>
            </a:br>
            <a:endParaRPr lang="pl-PL" sz="4400" i="1" dirty="0">
              <a:effectLst>
                <a:outerShdw blurRad="38100" dist="38100" dir="2700000" algn="tl">
                  <a:srgbClr val="000000">
                    <a:alpha val="43137"/>
                  </a:srgbClr>
                </a:outerShdw>
              </a:effectLst>
              <a:latin typeface="+mn-lt"/>
            </a:endParaRPr>
          </a:p>
        </p:txBody>
      </p:sp>
      <p:sp>
        <p:nvSpPr>
          <p:cNvPr id="3" name="Podtytuł 2">
            <a:extLst>
              <a:ext uri="{FF2B5EF4-FFF2-40B4-BE49-F238E27FC236}">
                <a16:creationId xmlns:a16="http://schemas.microsoft.com/office/drawing/2014/main" id="{951EDC26-FEB3-45A1-90B8-B0506D97E974}"/>
              </a:ext>
            </a:extLst>
          </p:cNvPr>
          <p:cNvSpPr>
            <a:spLocks noGrp="1"/>
          </p:cNvSpPr>
          <p:nvPr>
            <p:ph type="subTitle" idx="1"/>
          </p:nvPr>
        </p:nvSpPr>
        <p:spPr>
          <a:xfrm>
            <a:off x="3638549" y="4744066"/>
            <a:ext cx="4411241" cy="1655762"/>
          </a:xfrm>
        </p:spPr>
        <p:txBody>
          <a:bodyPr/>
          <a:lstStyle/>
          <a:p>
            <a:r>
              <a:rPr lang="pl-PL" dirty="0"/>
              <a:t>Katarzyna Socha</a:t>
            </a:r>
          </a:p>
          <a:p>
            <a:r>
              <a:rPr lang="pl-PL" dirty="0"/>
              <a:t>Zdrowie Publiczne</a:t>
            </a:r>
          </a:p>
          <a:p>
            <a:r>
              <a:rPr lang="pl-PL" dirty="0"/>
              <a:t>Uniwersytet Medyczny w Lublinie </a:t>
            </a:r>
          </a:p>
        </p:txBody>
      </p:sp>
      <p:pic>
        <p:nvPicPr>
          <p:cNvPr id="5" name="Picture 2" descr="C:\Users\Public\Documents\Documents\Uniwerek\tapety do prezentacji\Najlepszelogo.png">
            <a:extLst>
              <a:ext uri="{FF2B5EF4-FFF2-40B4-BE49-F238E27FC236}">
                <a16:creationId xmlns:a16="http://schemas.microsoft.com/office/drawing/2014/main" id="{34A2CB04-886C-42F7-A1F6-4CD96006C989}"/>
              </a:ext>
            </a:extLst>
          </p:cNvPr>
          <p:cNvPicPr>
            <a:picLocks noChangeAspect="1" noChangeArrowheads="1"/>
          </p:cNvPicPr>
          <p:nvPr/>
        </p:nvPicPr>
        <p:blipFill>
          <a:blip r:embed="rId2" cstate="print"/>
          <a:stretch>
            <a:fillRect/>
          </a:stretch>
        </p:blipFill>
        <p:spPr bwMode="auto">
          <a:xfrm>
            <a:off x="1" y="4359974"/>
            <a:ext cx="2686050" cy="2498026"/>
          </a:xfrm>
          <a:prstGeom prst="rect">
            <a:avLst/>
          </a:prstGeom>
        </p:spPr>
      </p:pic>
      <p:pic>
        <p:nvPicPr>
          <p:cNvPr id="6" name="Obraz 5">
            <a:extLst>
              <a:ext uri="{FF2B5EF4-FFF2-40B4-BE49-F238E27FC236}">
                <a16:creationId xmlns:a16="http://schemas.microsoft.com/office/drawing/2014/main" id="{84E5C3F0-7FD7-482F-9A0B-3F0B8FFE9119}"/>
              </a:ext>
            </a:extLst>
          </p:cNvPr>
          <p:cNvPicPr>
            <a:picLocks noChangeAspect="1"/>
          </p:cNvPicPr>
          <p:nvPr/>
        </p:nvPicPr>
        <p:blipFill>
          <a:blip r:embed="rId3" cstate="print">
            <a:clrChange>
              <a:clrFrom>
                <a:srgbClr val="FFFFFF"/>
              </a:clrFrom>
              <a:clrTo>
                <a:srgbClr val="FFFFFF">
                  <a:alpha val="0"/>
                </a:srgbClr>
              </a:clrTo>
            </a:clrChange>
          </a:blip>
          <a:srcRect b="7746"/>
          <a:stretch>
            <a:fillRect/>
          </a:stretch>
        </p:blipFill>
        <p:spPr>
          <a:xfrm>
            <a:off x="6715125" y="0"/>
            <a:ext cx="5476875" cy="2495550"/>
          </a:xfrm>
          <a:prstGeom prst="rect">
            <a:avLst/>
          </a:prstGeom>
        </p:spPr>
      </p:pic>
      <p:sp>
        <p:nvSpPr>
          <p:cNvPr id="4" name="Prostokąt 3">
            <a:extLst>
              <a:ext uri="{FF2B5EF4-FFF2-40B4-BE49-F238E27FC236}">
                <a16:creationId xmlns:a16="http://schemas.microsoft.com/office/drawing/2014/main" id="{DF2A6158-B945-4A3F-9E63-1A0A450102FA}"/>
              </a:ext>
            </a:extLst>
          </p:cNvPr>
          <p:cNvSpPr/>
          <p:nvPr/>
        </p:nvSpPr>
        <p:spPr>
          <a:xfrm>
            <a:off x="5954288" y="5380672"/>
            <a:ext cx="6096000" cy="1477328"/>
          </a:xfrm>
          <a:prstGeom prst="rect">
            <a:avLst/>
          </a:prstGeom>
        </p:spPr>
        <p:txBody>
          <a:bodyPr>
            <a:spAutoFit/>
          </a:bodyPr>
          <a:lstStyle/>
          <a:p>
            <a:endParaRPr lang="pl-PL" dirty="0">
              <a:latin typeface="Arial" panose="020B0604020202020204" pitchFamily="34" charset="0"/>
              <a:cs typeface="Arial" panose="020B0604020202020204" pitchFamily="34" charset="0"/>
            </a:endParaRPr>
          </a:p>
          <a:p>
            <a:pPr algn="r"/>
            <a:r>
              <a:rPr lang="pl-PL" dirty="0">
                <a:latin typeface="Arial" panose="020B0604020202020204" pitchFamily="34" charset="0"/>
                <a:cs typeface="Arial" panose="020B0604020202020204" pitchFamily="34" charset="0"/>
              </a:rPr>
              <a:t>Opiekun merytoryczny pracy</a:t>
            </a:r>
          </a:p>
          <a:p>
            <a:pPr algn="r"/>
            <a:r>
              <a:rPr lang="pl-PL" dirty="0">
                <a:latin typeface="Arial" panose="020B0604020202020204" pitchFamily="34" charset="0"/>
                <a:cs typeface="Arial" panose="020B0604020202020204" pitchFamily="34" charset="0"/>
              </a:rPr>
              <a:t>Mgr Monika Kaczoruk</a:t>
            </a:r>
          </a:p>
          <a:p>
            <a:pPr algn="r"/>
            <a:r>
              <a:rPr lang="pl-PL" dirty="0">
                <a:latin typeface="Arial" panose="020B0604020202020204" pitchFamily="34" charset="0"/>
                <a:cs typeface="Arial" panose="020B0604020202020204" pitchFamily="34" charset="0"/>
              </a:rPr>
              <a:t>Katedra Zdrowia Publicznego</a:t>
            </a:r>
          </a:p>
          <a:p>
            <a:pPr algn="r"/>
            <a:r>
              <a:rPr lang="pl-PL" dirty="0">
                <a:latin typeface="Arial" panose="020B0604020202020204" pitchFamily="34" charset="0"/>
                <a:cs typeface="Arial" panose="020B0604020202020204" pitchFamily="34" charset="0"/>
              </a:rPr>
              <a:t>Uniwersytet Medyczny w Lublinie</a:t>
            </a:r>
            <a:endParaRPr lang="pl-PL" dirty="0"/>
          </a:p>
        </p:txBody>
      </p:sp>
    </p:spTree>
    <p:extLst>
      <p:ext uri="{BB962C8B-B14F-4D97-AF65-F5344CB8AC3E}">
        <p14:creationId xmlns:p14="http://schemas.microsoft.com/office/powerpoint/2010/main" val="3133545437"/>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79294"/>
            <a:ext cx="12245789" cy="1582271"/>
          </a:xfrm>
        </p:spPr>
        <p:txBody>
          <a:bodyPr vert="horz" lIns="91440" tIns="45720" rIns="91440" bIns="45720" rtlCol="0" anchor="t">
            <a:normAutofit/>
          </a:bodyPr>
          <a:lstStyle/>
          <a:p>
            <a:r>
              <a:rPr lang="pl-PL" sz="3200" b="1" i="1" dirty="0">
                <a:effectLst>
                  <a:outerShdw blurRad="38100" dist="38100" dir="2700000" algn="tl">
                    <a:srgbClr val="000000">
                      <a:alpha val="43137"/>
                    </a:srgbClr>
                  </a:outerShdw>
                </a:effectLst>
                <a:latin typeface="+mn-lt"/>
              </a:rPr>
              <a:t>Nadmierna masa ciała wśród dzieci i młodzieży w skali światowej</a:t>
            </a:r>
            <a:br>
              <a:rPr lang="pl-PL" sz="3200" b="1" i="1" dirty="0">
                <a:effectLst>
                  <a:outerShdw blurRad="38100" dist="38100" dir="2700000" algn="tl">
                    <a:srgbClr val="000000">
                      <a:alpha val="43137"/>
                    </a:srgbClr>
                  </a:outerShdw>
                </a:effectLst>
                <a:latin typeface="+mn-lt"/>
              </a:rPr>
            </a:br>
            <a:endParaRPr lang="en-US" sz="3200" dirty="0">
              <a:effectLst>
                <a:outerShdw blurRad="38100" dist="38100" dir="2700000" algn="tl">
                  <a:srgbClr val="000000">
                    <a:alpha val="43137"/>
                  </a:srgbClr>
                </a:outerShdw>
              </a:effectLst>
              <a:latin typeface="+mn-lt"/>
            </a:endParaRPr>
          </a:p>
        </p:txBody>
      </p:sp>
      <p:sp>
        <p:nvSpPr>
          <p:cNvPr id="13" name="Prostokąt 12"/>
          <p:cNvSpPr/>
          <p:nvPr/>
        </p:nvSpPr>
        <p:spPr>
          <a:xfrm>
            <a:off x="174811" y="1761565"/>
            <a:ext cx="3841989" cy="4155141"/>
          </a:xfrm>
          <a:prstGeom prst="rect">
            <a:avLst/>
          </a:prstGeom>
        </p:spPr>
        <p:txBody>
          <a:bodyPr vert="horz" lIns="91440" tIns="45720" rIns="91440" bIns="45720" rtlCol="0">
            <a:normAutofit/>
          </a:bodyPr>
          <a:lstStyle/>
          <a:p>
            <a:pPr defTabSz="457200">
              <a:lnSpc>
                <a:spcPct val="90000"/>
              </a:lnSpc>
              <a:spcBef>
                <a:spcPts val="1000"/>
              </a:spcBef>
              <a:buClr>
                <a:schemeClr val="accent1"/>
              </a:buClr>
            </a:pPr>
            <a:r>
              <a:rPr lang="pl-PL" b="1" u="sng" dirty="0">
                <a:solidFill>
                  <a:schemeClr val="tx1">
                    <a:lumMod val="75000"/>
                    <a:lumOff val="25000"/>
                  </a:schemeClr>
                </a:solidFill>
              </a:rPr>
              <a:t>Nadmierna masa ciała</a:t>
            </a:r>
          </a:p>
          <a:p>
            <a:pPr indent="-22860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rPr>
              <a:t>Mikronezja</a:t>
            </a:r>
            <a:r>
              <a:rPr lang="en-US" dirty="0">
                <a:solidFill>
                  <a:schemeClr val="tx1">
                    <a:lumMod val="75000"/>
                    <a:lumOff val="25000"/>
                  </a:schemeClr>
                </a:solidFill>
              </a:rPr>
              <a:t> </a:t>
            </a:r>
            <a:r>
              <a:rPr lang="en-US" dirty="0" err="1">
                <a:solidFill>
                  <a:schemeClr val="tx1">
                    <a:lumMod val="75000"/>
                    <a:lumOff val="25000"/>
                  </a:schemeClr>
                </a:solidFill>
              </a:rPr>
              <a:t>Republika</a:t>
            </a:r>
            <a:r>
              <a:rPr lang="en-US" dirty="0">
                <a:solidFill>
                  <a:schemeClr val="tx1">
                    <a:lumMod val="75000"/>
                    <a:lumOff val="25000"/>
                  </a:schemeClr>
                </a:solidFill>
              </a:rPr>
              <a:t> Nauru 33,4 % </a:t>
            </a:r>
            <a:r>
              <a:rPr lang="en-US" dirty="0" err="1">
                <a:solidFill>
                  <a:schemeClr val="tx1">
                    <a:lumMod val="75000"/>
                    <a:lumOff val="25000"/>
                  </a:schemeClr>
                </a:solidFill>
              </a:rPr>
              <a:t>otyłych</a:t>
            </a:r>
            <a:r>
              <a:rPr lang="en-US" dirty="0">
                <a:solidFill>
                  <a:schemeClr val="tx1">
                    <a:lumMod val="75000"/>
                    <a:lumOff val="25000"/>
                  </a:schemeClr>
                </a:solidFill>
              </a:rPr>
              <a:t> </a:t>
            </a:r>
            <a:r>
              <a:rPr lang="en-US" dirty="0" err="1">
                <a:solidFill>
                  <a:schemeClr val="tx1">
                    <a:lumMod val="75000"/>
                    <a:lumOff val="25000"/>
                  </a:schemeClr>
                </a:solidFill>
              </a:rPr>
              <a:t>dziewcząt</a:t>
            </a:r>
            <a:r>
              <a:rPr lang="en-US" dirty="0">
                <a:solidFill>
                  <a:schemeClr val="tx1">
                    <a:lumMod val="75000"/>
                    <a:lumOff val="25000"/>
                  </a:schemeClr>
                </a:solidFill>
              </a:rPr>
              <a:t>  – </a:t>
            </a:r>
            <a:r>
              <a:rPr lang="en-US" dirty="0" err="1">
                <a:solidFill>
                  <a:schemeClr val="tx1">
                    <a:lumMod val="75000"/>
                    <a:lumOff val="25000"/>
                  </a:schemeClr>
                </a:solidFill>
              </a:rPr>
              <a:t>najwyższy</a:t>
            </a:r>
            <a:r>
              <a:rPr lang="en-US" dirty="0">
                <a:solidFill>
                  <a:schemeClr val="tx1">
                    <a:lumMod val="75000"/>
                    <a:lumOff val="25000"/>
                  </a:schemeClr>
                </a:solidFill>
              </a:rPr>
              <a:t> </a:t>
            </a:r>
            <a:r>
              <a:rPr lang="en-US" dirty="0" err="1">
                <a:solidFill>
                  <a:schemeClr val="tx1">
                    <a:lumMod val="75000"/>
                    <a:lumOff val="25000"/>
                  </a:schemeClr>
                </a:solidFill>
              </a:rPr>
              <a:t>wskaźnik</a:t>
            </a:r>
            <a:r>
              <a:rPr lang="en-US" dirty="0">
                <a:solidFill>
                  <a:schemeClr val="tx1">
                    <a:lumMod val="75000"/>
                    <a:lumOff val="25000"/>
                  </a:schemeClr>
                </a:solidFill>
              </a:rPr>
              <a:t> </a:t>
            </a:r>
            <a:r>
              <a:rPr lang="en-US" dirty="0" err="1">
                <a:solidFill>
                  <a:schemeClr val="tx1">
                    <a:lumMod val="75000"/>
                    <a:lumOff val="25000"/>
                  </a:schemeClr>
                </a:solidFill>
              </a:rPr>
              <a:t>na</a:t>
            </a:r>
            <a:r>
              <a:rPr lang="en-US" dirty="0">
                <a:solidFill>
                  <a:schemeClr val="tx1">
                    <a:lumMod val="75000"/>
                    <a:lumOff val="25000"/>
                  </a:schemeClr>
                </a:solidFill>
              </a:rPr>
              <a:t> </a:t>
            </a:r>
            <a:r>
              <a:rPr lang="en-US" dirty="0" err="1">
                <a:solidFill>
                  <a:schemeClr val="tx1">
                    <a:lumMod val="75000"/>
                    <a:lumOff val="25000"/>
                  </a:schemeClr>
                </a:solidFill>
              </a:rPr>
              <a:t>całym</a:t>
            </a:r>
            <a:r>
              <a:rPr lang="en-US" dirty="0">
                <a:solidFill>
                  <a:schemeClr val="tx1">
                    <a:lumMod val="75000"/>
                    <a:lumOff val="25000"/>
                  </a:schemeClr>
                </a:solidFill>
              </a:rPr>
              <a:t> </a:t>
            </a:r>
            <a:r>
              <a:rPr lang="en-US" dirty="0" err="1">
                <a:solidFill>
                  <a:schemeClr val="tx1">
                    <a:lumMod val="75000"/>
                    <a:lumOff val="25000"/>
                  </a:schemeClr>
                </a:solidFill>
              </a:rPr>
              <a:t>świecie</a:t>
            </a:r>
            <a:endParaRPr lang="pl-PL" dirty="0">
              <a:solidFill>
                <a:schemeClr val="tx1">
                  <a:lumMod val="75000"/>
                  <a:lumOff val="25000"/>
                </a:schemeClr>
              </a:solidFill>
            </a:endParaRPr>
          </a:p>
          <a:p>
            <a:pPr indent="-22860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rPr>
              <a:t>Wyspy</a:t>
            </a:r>
            <a:r>
              <a:rPr lang="en-US" dirty="0">
                <a:solidFill>
                  <a:schemeClr val="tx1">
                    <a:lumMod val="75000"/>
                    <a:lumOff val="25000"/>
                  </a:schemeClr>
                </a:solidFill>
              </a:rPr>
              <a:t> </a:t>
            </a:r>
            <a:r>
              <a:rPr lang="en-US" dirty="0" err="1">
                <a:solidFill>
                  <a:schemeClr val="tx1">
                    <a:lumMod val="75000"/>
                    <a:lumOff val="25000"/>
                  </a:schemeClr>
                </a:solidFill>
              </a:rPr>
              <a:t>Cooka</a:t>
            </a:r>
            <a:r>
              <a:rPr lang="en-US" dirty="0">
                <a:solidFill>
                  <a:schemeClr val="tx1">
                    <a:lumMod val="75000"/>
                    <a:lumOff val="25000"/>
                  </a:schemeClr>
                </a:solidFill>
              </a:rPr>
              <a:t> – </a:t>
            </a:r>
            <a:r>
              <a:rPr lang="pl-PL" dirty="0">
                <a:solidFill>
                  <a:schemeClr val="tx1">
                    <a:lumMod val="75000"/>
                    <a:lumOff val="25000"/>
                  </a:schemeClr>
                </a:solidFill>
              </a:rPr>
              <a:t>33,3% otyłych chłopców- </a:t>
            </a:r>
            <a:r>
              <a:rPr lang="en-US" dirty="0" err="1">
                <a:solidFill>
                  <a:schemeClr val="tx1">
                    <a:lumMod val="75000"/>
                    <a:lumOff val="25000"/>
                  </a:schemeClr>
                </a:solidFill>
              </a:rPr>
              <a:t>najwyższy</a:t>
            </a:r>
            <a:r>
              <a:rPr lang="en-US" dirty="0">
                <a:solidFill>
                  <a:schemeClr val="tx1">
                    <a:lumMod val="75000"/>
                    <a:lumOff val="25000"/>
                  </a:schemeClr>
                </a:solidFill>
              </a:rPr>
              <a:t> </a:t>
            </a:r>
            <a:r>
              <a:rPr lang="en-US" dirty="0" err="1">
                <a:solidFill>
                  <a:schemeClr val="tx1">
                    <a:lumMod val="75000"/>
                    <a:lumOff val="25000"/>
                  </a:schemeClr>
                </a:solidFill>
              </a:rPr>
              <a:t>wskaźnik</a:t>
            </a:r>
            <a:r>
              <a:rPr lang="en-US" dirty="0">
                <a:solidFill>
                  <a:schemeClr val="tx1">
                    <a:lumMod val="75000"/>
                    <a:lumOff val="25000"/>
                  </a:schemeClr>
                </a:solidFill>
              </a:rPr>
              <a:t> </a:t>
            </a:r>
            <a:r>
              <a:rPr lang="en-US" dirty="0" err="1">
                <a:solidFill>
                  <a:schemeClr val="tx1">
                    <a:lumMod val="75000"/>
                    <a:lumOff val="25000"/>
                  </a:schemeClr>
                </a:solidFill>
              </a:rPr>
              <a:t>na</a:t>
            </a:r>
            <a:r>
              <a:rPr lang="en-US" dirty="0">
                <a:solidFill>
                  <a:schemeClr val="tx1">
                    <a:lumMod val="75000"/>
                    <a:lumOff val="25000"/>
                  </a:schemeClr>
                </a:solidFill>
              </a:rPr>
              <a:t> </a:t>
            </a:r>
            <a:r>
              <a:rPr lang="en-US" dirty="0" err="1">
                <a:solidFill>
                  <a:schemeClr val="tx1">
                    <a:lumMod val="75000"/>
                    <a:lumOff val="25000"/>
                  </a:schemeClr>
                </a:solidFill>
              </a:rPr>
              <a:t>całym</a:t>
            </a:r>
            <a:r>
              <a:rPr lang="en-US" dirty="0">
                <a:solidFill>
                  <a:schemeClr val="tx1">
                    <a:lumMod val="75000"/>
                    <a:lumOff val="25000"/>
                  </a:schemeClr>
                </a:solidFill>
              </a:rPr>
              <a:t> </a:t>
            </a:r>
            <a:r>
              <a:rPr lang="en-US" dirty="0" err="1">
                <a:solidFill>
                  <a:schemeClr val="tx1">
                    <a:lumMod val="75000"/>
                    <a:lumOff val="25000"/>
                  </a:schemeClr>
                </a:solidFill>
              </a:rPr>
              <a:t>świecie</a:t>
            </a:r>
            <a:endParaRPr lang="pl-PL" dirty="0">
              <a:solidFill>
                <a:schemeClr val="tx1">
                  <a:lumMod val="75000"/>
                  <a:lumOff val="25000"/>
                </a:schemeClr>
              </a:solidFill>
            </a:endParaRPr>
          </a:p>
          <a:p>
            <a:pPr indent="-228600" defTabSz="457200">
              <a:lnSpc>
                <a:spcPct val="90000"/>
              </a:lnSpc>
              <a:spcBef>
                <a:spcPts val="1000"/>
              </a:spcBef>
              <a:buClr>
                <a:schemeClr val="accent1"/>
              </a:buClr>
              <a:buFont typeface="Wingdings 3" charset="2"/>
              <a:buChar char=""/>
            </a:pPr>
            <a:endParaRPr lang="en-US" dirty="0">
              <a:solidFill>
                <a:schemeClr val="tx1">
                  <a:lumMod val="75000"/>
                  <a:lumOff val="25000"/>
                </a:schemeClr>
              </a:solidFill>
            </a:endParaRPr>
          </a:p>
          <a:p>
            <a:pPr defTabSz="457200">
              <a:lnSpc>
                <a:spcPct val="90000"/>
              </a:lnSpc>
              <a:spcBef>
                <a:spcPts val="1000"/>
              </a:spcBef>
              <a:buClr>
                <a:schemeClr val="accent1"/>
              </a:buClr>
            </a:pPr>
            <a:r>
              <a:rPr lang="pl-PL" b="1" u="sng" dirty="0">
                <a:solidFill>
                  <a:schemeClr val="tx1">
                    <a:lumMod val="75000"/>
                    <a:lumOff val="25000"/>
                  </a:schemeClr>
                </a:solidFill>
              </a:rPr>
              <a:t>Europa:</a:t>
            </a:r>
          </a:p>
          <a:p>
            <a:pPr indent="-22860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rPr>
              <a:t>Malta 11,3 % </a:t>
            </a:r>
            <a:r>
              <a:rPr lang="en-US" dirty="0" err="1">
                <a:solidFill>
                  <a:schemeClr val="tx1">
                    <a:lumMod val="75000"/>
                    <a:lumOff val="25000"/>
                  </a:schemeClr>
                </a:solidFill>
              </a:rPr>
              <a:t>najwyższy</a:t>
            </a:r>
            <a:r>
              <a:rPr lang="en-US" dirty="0">
                <a:solidFill>
                  <a:schemeClr val="tx1">
                    <a:lumMod val="75000"/>
                    <a:lumOff val="25000"/>
                  </a:schemeClr>
                </a:solidFill>
              </a:rPr>
              <a:t> </a:t>
            </a:r>
            <a:r>
              <a:rPr lang="en-US" dirty="0" err="1">
                <a:solidFill>
                  <a:schemeClr val="tx1">
                    <a:lumMod val="75000"/>
                    <a:lumOff val="25000"/>
                  </a:schemeClr>
                </a:solidFill>
              </a:rPr>
              <a:t>wskaźnik</a:t>
            </a:r>
            <a:r>
              <a:rPr lang="en-US" dirty="0">
                <a:solidFill>
                  <a:schemeClr val="tx1">
                    <a:lumMod val="75000"/>
                    <a:lumOff val="25000"/>
                  </a:schemeClr>
                </a:solidFill>
              </a:rPr>
              <a:t> </a:t>
            </a:r>
            <a:r>
              <a:rPr lang="en-US" dirty="0" err="1">
                <a:solidFill>
                  <a:schemeClr val="tx1">
                    <a:lumMod val="75000"/>
                    <a:lumOff val="25000"/>
                  </a:schemeClr>
                </a:solidFill>
              </a:rPr>
              <a:t>otyłych</a:t>
            </a:r>
            <a:r>
              <a:rPr lang="en-US" dirty="0">
                <a:solidFill>
                  <a:schemeClr val="tx1">
                    <a:lumMod val="75000"/>
                    <a:lumOff val="25000"/>
                  </a:schemeClr>
                </a:solidFill>
              </a:rPr>
              <a:t> </a:t>
            </a:r>
            <a:r>
              <a:rPr lang="en-US" dirty="0" err="1">
                <a:solidFill>
                  <a:schemeClr val="tx1">
                    <a:lumMod val="75000"/>
                    <a:lumOff val="25000"/>
                  </a:schemeClr>
                </a:solidFill>
              </a:rPr>
              <a:t>dziewcząt</a:t>
            </a:r>
            <a:r>
              <a:rPr lang="en-US" dirty="0">
                <a:solidFill>
                  <a:schemeClr val="tx1">
                    <a:lumMod val="75000"/>
                    <a:lumOff val="25000"/>
                  </a:schemeClr>
                </a:solidFill>
              </a:rPr>
              <a:t> </a:t>
            </a:r>
            <a:endParaRPr lang="pl-PL" dirty="0">
              <a:solidFill>
                <a:schemeClr val="tx1">
                  <a:lumMod val="75000"/>
                  <a:lumOff val="25000"/>
                </a:schemeClr>
              </a:solidFill>
            </a:endParaRPr>
          </a:p>
          <a:p>
            <a:pPr indent="-22860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rPr>
              <a:t>Grecja</a:t>
            </a:r>
            <a:r>
              <a:rPr lang="en-US" dirty="0">
                <a:solidFill>
                  <a:schemeClr val="tx1">
                    <a:lumMod val="75000"/>
                    <a:lumOff val="25000"/>
                  </a:schemeClr>
                </a:solidFill>
              </a:rPr>
              <a:t> 16,7 % </a:t>
            </a:r>
            <a:r>
              <a:rPr lang="en-US" dirty="0" err="1">
                <a:solidFill>
                  <a:schemeClr val="tx1">
                    <a:lumMod val="75000"/>
                    <a:lumOff val="25000"/>
                  </a:schemeClr>
                </a:solidFill>
              </a:rPr>
              <a:t>najwyższy</a:t>
            </a:r>
            <a:r>
              <a:rPr lang="en-US" dirty="0">
                <a:solidFill>
                  <a:schemeClr val="tx1">
                    <a:lumMod val="75000"/>
                    <a:lumOff val="25000"/>
                  </a:schemeClr>
                </a:solidFill>
              </a:rPr>
              <a:t> </a:t>
            </a:r>
            <a:r>
              <a:rPr lang="en-US" dirty="0" err="1">
                <a:solidFill>
                  <a:schemeClr val="tx1">
                    <a:lumMod val="75000"/>
                    <a:lumOff val="25000"/>
                  </a:schemeClr>
                </a:solidFill>
              </a:rPr>
              <a:t>współczynnik</a:t>
            </a:r>
            <a:r>
              <a:rPr lang="en-US" dirty="0">
                <a:solidFill>
                  <a:schemeClr val="tx1">
                    <a:lumMod val="75000"/>
                    <a:lumOff val="25000"/>
                  </a:schemeClr>
                </a:solidFill>
              </a:rPr>
              <a:t>  </a:t>
            </a:r>
            <a:r>
              <a:rPr lang="en-US" dirty="0" err="1">
                <a:solidFill>
                  <a:schemeClr val="tx1">
                    <a:lumMod val="75000"/>
                    <a:lumOff val="25000"/>
                  </a:schemeClr>
                </a:solidFill>
              </a:rPr>
              <a:t>otyłych</a:t>
            </a:r>
            <a:r>
              <a:rPr lang="en-US" dirty="0">
                <a:solidFill>
                  <a:schemeClr val="tx1">
                    <a:lumMod val="75000"/>
                    <a:lumOff val="25000"/>
                  </a:schemeClr>
                </a:solidFill>
              </a:rPr>
              <a:t> </a:t>
            </a:r>
            <a:r>
              <a:rPr lang="en-US" dirty="0" err="1">
                <a:solidFill>
                  <a:schemeClr val="tx1">
                    <a:lumMod val="75000"/>
                    <a:lumOff val="25000"/>
                  </a:schemeClr>
                </a:solidFill>
              </a:rPr>
              <a:t>chłopców</a:t>
            </a:r>
            <a:endParaRPr lang="pl-PL" dirty="0">
              <a:solidFill>
                <a:schemeClr val="tx1">
                  <a:lumMod val="75000"/>
                  <a:lumOff val="25000"/>
                </a:schemeClr>
              </a:solidFill>
            </a:endParaRPr>
          </a:p>
        </p:txBody>
      </p:sp>
      <p:pic>
        <p:nvPicPr>
          <p:cNvPr id="8" name="Obraz 7" descr="Bez tytułu.png"/>
          <p:cNvPicPr/>
          <p:nvPr/>
        </p:nvPicPr>
        <p:blipFill rotWithShape="1">
          <a:blip r:embed="rId3" cstate="print">
            <a:clrChange>
              <a:clrFrom>
                <a:srgbClr val="FFFFFF"/>
              </a:clrFrom>
              <a:clrTo>
                <a:srgbClr val="FFFFFF">
                  <a:alpha val="0"/>
                </a:srgbClr>
              </a:clrTo>
            </a:clrChange>
          </a:blip>
          <a:srcRect t="2538" r="15903" b="-1"/>
          <a:stretch/>
        </p:blipFill>
        <p:spPr>
          <a:xfrm>
            <a:off x="4002832" y="1455576"/>
            <a:ext cx="7853265" cy="5014655"/>
          </a:xfrm>
          <a:prstGeom prst="rect">
            <a:avLst/>
          </a:prstGeom>
        </p:spPr>
      </p:pic>
      <p:sp>
        <p:nvSpPr>
          <p:cNvPr id="11" name="Prostokąt 10"/>
          <p:cNvSpPr/>
          <p:nvPr/>
        </p:nvSpPr>
        <p:spPr>
          <a:xfrm>
            <a:off x="300318" y="6524867"/>
            <a:ext cx="10793506" cy="638636"/>
          </a:xfrm>
          <a:prstGeom prst="rect">
            <a:avLst/>
          </a:prstGeom>
        </p:spPr>
        <p:txBody>
          <a:bodyPr wrap="square">
            <a:spAutoFit/>
          </a:bodyPr>
          <a:lstStyle/>
          <a:p>
            <a:pPr algn="ctr">
              <a:spcAft>
                <a:spcPts val="600"/>
              </a:spcAft>
            </a:pPr>
            <a:r>
              <a:rPr lang="pl-PL" sz="1000" dirty="0"/>
              <a:t>Światowa Federacja Otyłości, Londyn 2017 r.</a:t>
            </a:r>
            <a:br>
              <a:rPr lang="pl-PL" sz="1000" dirty="0"/>
            </a:br>
            <a:r>
              <a:rPr lang="pl-PL" sz="1000" dirty="0"/>
              <a:t>Ezzati M</a:t>
            </a:r>
            <a:r>
              <a:rPr lang="pl-PL" sz="1000" b="1" dirty="0"/>
              <a:t>.</a:t>
            </a:r>
            <a:r>
              <a:rPr lang="pl-PL" sz="1000" dirty="0"/>
              <a:t>, </a:t>
            </a:r>
            <a:r>
              <a:rPr lang="pl-PL" sz="1000" i="1" dirty="0"/>
              <a:t>Lancet,</a:t>
            </a:r>
            <a:r>
              <a:rPr lang="pl-PL" sz="1000" dirty="0"/>
              <a:t> WHO, raport, London 2017</a:t>
            </a:r>
          </a:p>
          <a:p>
            <a:pPr algn="ctr">
              <a:spcAft>
                <a:spcPts val="600"/>
              </a:spcAft>
            </a:pPr>
            <a:endParaRPr lang="pl-PL" sz="1050" dirty="0"/>
          </a:p>
        </p:txBody>
      </p:sp>
      <p:cxnSp>
        <p:nvCxnSpPr>
          <p:cNvPr id="6" name="Łącznik prosty 5">
            <a:extLst>
              <a:ext uri="{FF2B5EF4-FFF2-40B4-BE49-F238E27FC236}">
                <a16:creationId xmlns:a16="http://schemas.microsoft.com/office/drawing/2014/main" id="{39B508E1-7DAA-45EB-B256-CDDB74B64DB2}"/>
              </a:ext>
            </a:extLst>
          </p:cNvPr>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p:nvPr>
            <p:extLst>
              <p:ext uri="{D42A27DB-BD31-4B8C-83A1-F6EECF244321}">
                <p14:modId xmlns:p14="http://schemas.microsoft.com/office/powerpoint/2010/main" val="2463057794"/>
              </p:ext>
            </p:extLst>
          </p:nvPr>
        </p:nvGraphicFramePr>
        <p:xfrm>
          <a:off x="0" y="783772"/>
          <a:ext cx="12192000" cy="5243804"/>
        </p:xfrm>
        <a:graphic>
          <a:graphicData uri="http://schemas.openxmlformats.org/drawingml/2006/chart">
            <c:chart xmlns:c="http://schemas.openxmlformats.org/drawingml/2006/chart" xmlns:r="http://schemas.openxmlformats.org/officeDocument/2006/relationships" r:id="rId3"/>
          </a:graphicData>
        </a:graphic>
      </p:graphicFrame>
      <p:sp>
        <p:nvSpPr>
          <p:cNvPr id="2" name="Tytuł 1">
            <a:extLst>
              <a:ext uri="{FF2B5EF4-FFF2-40B4-BE49-F238E27FC236}">
                <a16:creationId xmlns:a16="http://schemas.microsoft.com/office/drawing/2014/main" id="{4ECE45DE-62D0-4DBD-B8E5-A3808CF26B74}"/>
              </a:ext>
            </a:extLst>
          </p:cNvPr>
          <p:cNvSpPr>
            <a:spLocks noGrp="1"/>
          </p:cNvSpPr>
          <p:nvPr>
            <p:ph type="title"/>
          </p:nvPr>
        </p:nvSpPr>
        <p:spPr>
          <a:xfrm>
            <a:off x="554182" y="257952"/>
            <a:ext cx="11637818" cy="1073150"/>
          </a:xfrm>
        </p:spPr>
        <p:txBody>
          <a:bodyPr>
            <a:noAutofit/>
          </a:bodyPr>
          <a:lstStyle/>
          <a:p>
            <a:r>
              <a:rPr lang="pl-PL" sz="3200" b="1" i="1" dirty="0">
                <a:effectLst>
                  <a:outerShdw blurRad="38100" dist="38100" dir="2700000" algn="tl">
                    <a:srgbClr val="000000">
                      <a:alpha val="43137"/>
                    </a:srgbClr>
                  </a:outerShdw>
                </a:effectLst>
                <a:latin typeface="+mn-lt"/>
              </a:rPr>
              <a:t>Niedobór masy ciała wśród dzieci i młodzieży  w skali światowej</a:t>
            </a:r>
            <a:br>
              <a:rPr lang="pl-PL" sz="3200" b="1" i="1" dirty="0">
                <a:effectLst>
                  <a:outerShdw blurRad="38100" dist="38100" dir="2700000" algn="tl">
                    <a:srgbClr val="000000">
                      <a:alpha val="43137"/>
                    </a:srgbClr>
                  </a:outerShdw>
                </a:effectLst>
                <a:latin typeface="+mn-lt"/>
              </a:rPr>
            </a:br>
            <a:endParaRPr lang="pl-PL" sz="3600" b="1" i="1" dirty="0">
              <a:effectLst>
                <a:outerShdw blurRad="38100" dist="38100" dir="2700000" algn="tl">
                  <a:srgbClr val="000000">
                    <a:alpha val="43137"/>
                  </a:srgbClr>
                </a:outerShdw>
              </a:effectLst>
              <a:latin typeface="+mn-lt"/>
            </a:endParaRPr>
          </a:p>
        </p:txBody>
      </p:sp>
      <p:sp>
        <p:nvSpPr>
          <p:cNvPr id="5" name="pole tekstowe 4"/>
          <p:cNvSpPr txBox="1"/>
          <p:nvPr/>
        </p:nvSpPr>
        <p:spPr>
          <a:xfrm>
            <a:off x="3790950" y="6596390"/>
            <a:ext cx="3724275" cy="246221"/>
          </a:xfrm>
          <a:prstGeom prst="rect">
            <a:avLst/>
          </a:prstGeom>
          <a:noFill/>
        </p:spPr>
        <p:txBody>
          <a:bodyPr wrap="square" rtlCol="0">
            <a:spAutoFit/>
          </a:bodyPr>
          <a:lstStyle/>
          <a:p>
            <a:pPr algn="ctr"/>
            <a:r>
              <a:rPr lang="pl-PL" sz="1000" i="1" dirty="0"/>
              <a:t>IOTF, 2017</a:t>
            </a:r>
          </a:p>
        </p:txBody>
      </p:sp>
      <p:cxnSp>
        <p:nvCxnSpPr>
          <p:cNvPr id="6" name="Łącznik prosty 5"/>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7" name="Prostokąt 6">
            <a:extLst>
              <a:ext uri="{FF2B5EF4-FFF2-40B4-BE49-F238E27FC236}">
                <a16:creationId xmlns:a16="http://schemas.microsoft.com/office/drawing/2014/main" id="{EE8CD4B7-C527-45D4-B557-D08424BFFEC1}"/>
              </a:ext>
            </a:extLst>
          </p:cNvPr>
          <p:cNvSpPr/>
          <p:nvPr/>
        </p:nvSpPr>
        <p:spPr>
          <a:xfrm>
            <a:off x="127309" y="5977950"/>
            <a:ext cx="12272846" cy="584775"/>
          </a:xfrm>
          <a:prstGeom prst="rect">
            <a:avLst/>
          </a:prstGeom>
        </p:spPr>
        <p:txBody>
          <a:bodyPr wrap="square">
            <a:spAutoFit/>
          </a:bodyPr>
          <a:lstStyle/>
          <a:p>
            <a:r>
              <a:rPr lang="pl-PL" sz="1600" b="1" dirty="0">
                <a:solidFill>
                  <a:srgbClr val="FF0000"/>
                </a:solidFill>
              </a:rPr>
              <a:t> Światowa Federacja Otyłości obliczyła, że 42 kraje będą miały ponad milion otyłych dzieci do 2030 Roku.</a:t>
            </a:r>
          </a:p>
          <a:p>
            <a:r>
              <a:rPr lang="pl-PL" sz="1600" b="1" dirty="0">
                <a:solidFill>
                  <a:srgbClr val="FF0000"/>
                </a:solidFill>
              </a:rPr>
              <a:t> Najwięcej w Chinach osiągnie 61,9 miliona, a następnie Indie - 27,4 miliona. </a:t>
            </a:r>
          </a:p>
        </p:txBody>
      </p:sp>
    </p:spTree>
    <p:extLst>
      <p:ext uri="{BB962C8B-B14F-4D97-AF65-F5344CB8AC3E}">
        <p14:creationId xmlns:p14="http://schemas.microsoft.com/office/powerpoint/2010/main" val="2643105192"/>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714731-7C20-493F-A15A-1D80D895B230}"/>
              </a:ext>
            </a:extLst>
          </p:cNvPr>
          <p:cNvSpPr>
            <a:spLocks noGrp="1"/>
          </p:cNvSpPr>
          <p:nvPr>
            <p:ph type="title"/>
          </p:nvPr>
        </p:nvSpPr>
        <p:spPr>
          <a:xfrm>
            <a:off x="895350" y="256977"/>
            <a:ext cx="11029950" cy="809824"/>
          </a:xfrm>
        </p:spPr>
        <p:txBody>
          <a:bodyPr>
            <a:noAutofit/>
          </a:bodyPr>
          <a:lstStyle/>
          <a:p>
            <a:pPr algn="ctr"/>
            <a:r>
              <a:rPr lang="pl-PL" sz="2400" b="1" dirty="0">
                <a:latin typeface="+mn-lt"/>
              </a:rPr>
              <a:t>Niedobór masy ciała w parze z nadmiarem masy ciała wśród dzieci i młodzieży.</a:t>
            </a:r>
            <a:br>
              <a:rPr lang="pl-PL" sz="2400" b="1" dirty="0">
                <a:latin typeface="+mn-lt"/>
              </a:rPr>
            </a:br>
            <a:r>
              <a:rPr lang="pl-PL" sz="2400" b="1" dirty="0">
                <a:latin typeface="+mn-lt"/>
              </a:rPr>
              <a:t>Zjawisko odnotowane na kontynencie Afrykańskim</a:t>
            </a:r>
            <a:br>
              <a:rPr lang="pl-PL" sz="2400" b="1" dirty="0">
                <a:latin typeface="+mn-lt"/>
              </a:rPr>
            </a:br>
            <a:endParaRPr lang="pl-PL" sz="2400" b="1" dirty="0">
              <a:latin typeface="+mn-lt"/>
            </a:endParaRPr>
          </a:p>
        </p:txBody>
      </p:sp>
      <p:pic>
        <p:nvPicPr>
          <p:cNvPr id="5" name="Symbol zastępczy zawartości 4">
            <a:extLst>
              <a:ext uri="{FF2B5EF4-FFF2-40B4-BE49-F238E27FC236}">
                <a16:creationId xmlns:a16="http://schemas.microsoft.com/office/drawing/2014/main" id="{0B40AE9B-A2B7-44AA-8453-2B3594D5B4E9}"/>
              </a:ext>
            </a:extLst>
          </p:cNvPr>
          <p:cNvPicPr>
            <a:picLocks noGrp="1" noChangeAspect="1"/>
          </p:cNvPicPr>
          <p:nvPr>
            <p:ph idx="1"/>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3740" b="3501"/>
          <a:stretch/>
        </p:blipFill>
        <p:spPr>
          <a:xfrm>
            <a:off x="781050" y="1401260"/>
            <a:ext cx="9985076" cy="4932865"/>
          </a:xfrm>
        </p:spPr>
      </p:pic>
      <p:sp>
        <p:nvSpPr>
          <p:cNvPr id="6" name="pole tekstowe 5">
            <a:extLst>
              <a:ext uri="{FF2B5EF4-FFF2-40B4-BE49-F238E27FC236}">
                <a16:creationId xmlns:a16="http://schemas.microsoft.com/office/drawing/2014/main" id="{CEF31DFF-CFA1-4893-8080-1BB44680FD28}"/>
              </a:ext>
            </a:extLst>
          </p:cNvPr>
          <p:cNvSpPr txBox="1"/>
          <p:nvPr/>
        </p:nvSpPr>
        <p:spPr>
          <a:xfrm>
            <a:off x="6781800" y="1320979"/>
            <a:ext cx="238125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Nadmiar masy ciała</a:t>
            </a:r>
          </a:p>
        </p:txBody>
      </p:sp>
      <p:sp>
        <p:nvSpPr>
          <p:cNvPr id="7" name="pole tekstowe 6">
            <a:extLst>
              <a:ext uri="{FF2B5EF4-FFF2-40B4-BE49-F238E27FC236}">
                <a16:creationId xmlns:a16="http://schemas.microsoft.com/office/drawing/2014/main" id="{76DCE252-038E-4D02-8E25-4F07F9B5571B}"/>
              </a:ext>
            </a:extLst>
          </p:cNvPr>
          <p:cNvSpPr txBox="1"/>
          <p:nvPr/>
        </p:nvSpPr>
        <p:spPr>
          <a:xfrm>
            <a:off x="2076450" y="1245473"/>
            <a:ext cx="289896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Niedobór masy ciała</a:t>
            </a:r>
          </a:p>
        </p:txBody>
      </p:sp>
      <p:sp>
        <p:nvSpPr>
          <p:cNvPr id="8" name="Prostokąt 7">
            <a:extLst>
              <a:ext uri="{FF2B5EF4-FFF2-40B4-BE49-F238E27FC236}">
                <a16:creationId xmlns:a16="http://schemas.microsoft.com/office/drawing/2014/main" id="{34121012-B8FB-41CF-BA33-83EDAFED482F}"/>
              </a:ext>
            </a:extLst>
          </p:cNvPr>
          <p:cNvSpPr/>
          <p:nvPr/>
        </p:nvSpPr>
        <p:spPr>
          <a:xfrm>
            <a:off x="8096250" y="2257892"/>
            <a:ext cx="3829050" cy="589072"/>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pl-PL" sz="2400" b="0" i="0" u="none" strike="noStrike" kern="1200" cap="none" spc="0" normalizeH="0" baseline="0" noProof="0" dirty="0">
              <a:ln>
                <a:noFill/>
              </a:ln>
              <a:solidFill>
                <a:prstClr val="black"/>
              </a:solidFill>
              <a:effectLst/>
              <a:uLnTx/>
              <a:uFillTx/>
              <a:ea typeface="+mn-ea"/>
              <a:cs typeface="+mn-cs"/>
            </a:endParaRPr>
          </a:p>
        </p:txBody>
      </p:sp>
      <p:cxnSp>
        <p:nvCxnSpPr>
          <p:cNvPr id="9" name="Łącznik prosty 8"/>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2038350" y="6629400"/>
            <a:ext cx="7324725" cy="246221"/>
          </a:xfrm>
          <a:prstGeom prst="rect">
            <a:avLst/>
          </a:prstGeom>
          <a:noFill/>
        </p:spPr>
        <p:txBody>
          <a:bodyPr wrap="square" rtlCol="0">
            <a:spAutoFit/>
          </a:bodyPr>
          <a:lstStyle/>
          <a:p>
            <a:pPr algn="ctr"/>
            <a:r>
              <a:rPr lang="pl-PL" sz="1000" i="1" dirty="0"/>
              <a:t>UNICEF, 2018</a:t>
            </a:r>
          </a:p>
        </p:txBody>
      </p:sp>
    </p:spTree>
    <p:extLst>
      <p:ext uri="{BB962C8B-B14F-4D97-AF65-F5344CB8AC3E}">
        <p14:creationId xmlns:p14="http://schemas.microsoft.com/office/powerpoint/2010/main" val="585544501"/>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5245" y="0"/>
            <a:ext cx="11658599" cy="1325563"/>
          </a:xfrm>
        </p:spPr>
        <p:txBody>
          <a:bodyPr>
            <a:noAutofit/>
          </a:bodyPr>
          <a:lstStyle/>
          <a:p>
            <a:pPr algn="ctr"/>
            <a:r>
              <a:rPr lang="pl-PL" sz="2400" b="1" dirty="0">
                <a:solidFill>
                  <a:srgbClr val="FF0000"/>
                </a:solidFill>
                <a:latin typeface="+mn-lt"/>
              </a:rPr>
              <a:t>Podwójny ciężar:</a:t>
            </a:r>
            <a:br>
              <a:rPr lang="pl-PL" sz="2400" b="1" dirty="0">
                <a:latin typeface="+mn-lt"/>
              </a:rPr>
            </a:br>
            <a:r>
              <a:rPr lang="pl-PL" sz="2400" b="1" dirty="0">
                <a:latin typeface="+mn-lt"/>
              </a:rPr>
              <a:t>współistnienie niedożywienia wraz z nadwagą i otyłością lub związanymi z dietą chorobami niezakaźnymi w obrębie osób, gospodarstw domowych i populacji oraz w całym cyklu życia.</a:t>
            </a:r>
          </a:p>
        </p:txBody>
      </p:sp>
      <p:graphicFrame>
        <p:nvGraphicFramePr>
          <p:cNvPr id="10" name="Diagram 9"/>
          <p:cNvGraphicFramePr/>
          <p:nvPr>
            <p:extLst>
              <p:ext uri="{D42A27DB-BD31-4B8C-83A1-F6EECF244321}">
                <p14:modId xmlns:p14="http://schemas.microsoft.com/office/powerpoint/2010/main" val="1072838293"/>
              </p:ext>
            </p:extLst>
          </p:nvPr>
        </p:nvGraphicFramePr>
        <p:xfrm>
          <a:off x="419100" y="1457295"/>
          <a:ext cx="11353799" cy="5153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Łącznik prosty 11"/>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2990850" y="6487210"/>
            <a:ext cx="6096000" cy="246221"/>
          </a:xfrm>
          <a:prstGeom prst="rect">
            <a:avLst/>
          </a:prstGeom>
        </p:spPr>
        <p:txBody>
          <a:bodyPr>
            <a:spAutoFit/>
          </a:bodyPr>
          <a:lstStyle/>
          <a:p>
            <a:pPr algn="ctr"/>
            <a:r>
              <a:rPr lang="pl-PL" sz="1000" i="1" dirty="0"/>
              <a:t>WHO, 2019</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60476" y="339472"/>
            <a:ext cx="8229600" cy="936104"/>
          </a:xfrm>
        </p:spPr>
        <p:txBody>
          <a:bodyPr>
            <a:normAutofit/>
          </a:bodyPr>
          <a:lstStyle/>
          <a:p>
            <a:pPr algn="ctr"/>
            <a:r>
              <a:rPr lang="pl-PL" sz="4000" b="1" i="1" dirty="0">
                <a:effectLst>
                  <a:outerShdw blurRad="38100" dist="38100" dir="2700000" algn="tl">
                    <a:srgbClr val="000000">
                      <a:alpha val="43137"/>
                    </a:srgbClr>
                  </a:outerShdw>
                </a:effectLst>
                <a:latin typeface="+mn-lt"/>
              </a:rPr>
              <a:t>POLSKA</a:t>
            </a:r>
          </a:p>
        </p:txBody>
      </p:sp>
      <p:pic>
        <p:nvPicPr>
          <p:cNvPr id="9" name="Obraz 8" descr="Bez tytułu.png"/>
          <p:cNvPicPr>
            <a:picLocks noChangeAspect="1"/>
          </p:cNvPicPr>
          <p:nvPr/>
        </p:nvPicPr>
        <p:blipFill>
          <a:blip r:embed="rId3" cstate="print">
            <a:clrChange>
              <a:clrFrom>
                <a:srgbClr val="FFFFFF"/>
              </a:clrFrom>
              <a:clrTo>
                <a:srgbClr val="FFFFFF">
                  <a:alpha val="0"/>
                </a:srgbClr>
              </a:clrTo>
            </a:clrChange>
          </a:blip>
          <a:srcRect l="21967" t="10298" r="24611" b="20658"/>
          <a:stretch>
            <a:fillRect/>
          </a:stretch>
        </p:blipFill>
        <p:spPr>
          <a:xfrm>
            <a:off x="2908737" y="1914138"/>
            <a:ext cx="5768538" cy="4543812"/>
          </a:xfrm>
          <a:prstGeom prst="rect">
            <a:avLst/>
          </a:prstGeom>
        </p:spPr>
      </p:pic>
      <p:cxnSp>
        <p:nvCxnSpPr>
          <p:cNvPr id="11" name="Łącznik prosty ze strzałką 10"/>
          <p:cNvCxnSpPr/>
          <p:nvPr/>
        </p:nvCxnSpPr>
        <p:spPr>
          <a:xfrm flipV="1">
            <a:off x="3838575" y="5419564"/>
            <a:ext cx="2204428" cy="4002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646237" y="5627341"/>
            <a:ext cx="3384376" cy="64633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Calibri"/>
                <a:ea typeface="+mn-ea"/>
                <a:cs typeface="+mn-cs"/>
              </a:rPr>
              <a:t>Województwo Śląskie najmniej otyłych dzieci i młodzieży  16,5 %</a:t>
            </a:r>
            <a:r>
              <a:rPr kumimoji="0" lang="pl-PL" sz="1800" b="0" i="0" u="none" strike="noStrike" kern="1200" cap="none" spc="0" normalizeH="0" baseline="0" noProof="0" dirty="0">
                <a:ln>
                  <a:noFill/>
                </a:ln>
                <a:solidFill>
                  <a:prstClr val="black"/>
                </a:solidFill>
                <a:effectLst/>
                <a:uLnTx/>
                <a:uFillTx/>
                <a:latin typeface="Calibri"/>
                <a:ea typeface="+mn-ea"/>
                <a:cs typeface="+mn-cs"/>
              </a:rPr>
              <a:t> </a:t>
            </a:r>
          </a:p>
        </p:txBody>
      </p:sp>
      <p:cxnSp>
        <p:nvCxnSpPr>
          <p:cNvPr id="14" name="Łącznik prosty ze strzałką 13"/>
          <p:cNvCxnSpPr/>
          <p:nvPr/>
        </p:nvCxnSpPr>
        <p:spPr>
          <a:xfrm flipH="1">
            <a:off x="6957816" y="3657600"/>
            <a:ext cx="1909959" cy="412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8895556" y="3325763"/>
            <a:ext cx="3163094" cy="92333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Calibri"/>
                <a:ea typeface="+mn-ea"/>
                <a:cs typeface="+mn-cs"/>
              </a:rPr>
              <a:t>Województwo Mazowieckie najwięcej dzieci i młodzieży </a:t>
            </a:r>
            <a:br>
              <a:rPr kumimoji="0" lang="pl-PL" sz="1800" b="1" i="0" u="none" strike="noStrike" kern="1200" cap="none" spc="0" normalizeH="0" baseline="0" noProof="0" dirty="0">
                <a:ln>
                  <a:noFill/>
                </a:ln>
                <a:solidFill>
                  <a:prstClr val="black"/>
                </a:solidFill>
                <a:effectLst/>
                <a:uLnTx/>
                <a:uFillTx/>
                <a:latin typeface="Calibri"/>
                <a:ea typeface="+mn-ea"/>
                <a:cs typeface="+mn-cs"/>
              </a:rPr>
            </a:br>
            <a:r>
              <a:rPr kumimoji="0" lang="pl-PL" sz="1800" b="1" i="0" u="none" strike="noStrike" kern="1200" cap="none" spc="0" normalizeH="0" baseline="0" noProof="0" dirty="0">
                <a:ln>
                  <a:noFill/>
                </a:ln>
                <a:solidFill>
                  <a:prstClr val="black"/>
                </a:solidFill>
                <a:effectLst/>
                <a:uLnTx/>
                <a:uFillTx/>
                <a:latin typeface="Calibri"/>
                <a:ea typeface="+mn-ea"/>
                <a:cs typeface="+mn-cs"/>
              </a:rPr>
              <a:t> z nadmierną masą ciała32 % </a:t>
            </a:r>
          </a:p>
        </p:txBody>
      </p:sp>
      <p:sp>
        <p:nvSpPr>
          <p:cNvPr id="3" name="Prostokąt 2">
            <a:extLst>
              <a:ext uri="{FF2B5EF4-FFF2-40B4-BE49-F238E27FC236}">
                <a16:creationId xmlns:a16="http://schemas.microsoft.com/office/drawing/2014/main" id="{3CCA56FE-B036-4434-9A1E-DDE4D02D2542}"/>
              </a:ext>
            </a:extLst>
          </p:cNvPr>
          <p:cNvSpPr/>
          <p:nvPr/>
        </p:nvSpPr>
        <p:spPr>
          <a:xfrm>
            <a:off x="646237" y="1301856"/>
            <a:ext cx="10174163" cy="840230"/>
          </a:xfrm>
          <a:prstGeom prst="rect">
            <a:avLst/>
          </a:prstGeom>
        </p:spPr>
        <p:txBody>
          <a:bodyPr wrap="square">
            <a:spAutoFit/>
          </a:bodyPr>
          <a:lstStyle/>
          <a:p>
            <a:pPr>
              <a:lnSpc>
                <a:spcPct val="90000"/>
              </a:lnSpc>
            </a:pPr>
            <a:r>
              <a:rPr lang="pl-PL" dirty="0"/>
              <a:t>Dzieci oraz młodzież należą do grupy najszybciej tyjących w Europie. </a:t>
            </a:r>
          </a:p>
          <a:p>
            <a:pPr>
              <a:lnSpc>
                <a:spcPct val="90000"/>
              </a:lnSpc>
            </a:pPr>
            <a:r>
              <a:rPr lang="pl-PL" dirty="0"/>
              <a:t>Szacuje się, że ponad 22% dzieci w wieku rozwojowym zmaga się zaburzeniami masy ciała, w tym przypadku z nadwagą oraz otyłością</a:t>
            </a:r>
            <a:r>
              <a:rPr lang="pl-PL" baseline="30000" dirty="0"/>
              <a:t> </a:t>
            </a:r>
            <a:r>
              <a:rPr lang="pl-PL" dirty="0"/>
              <a:t>.</a:t>
            </a:r>
          </a:p>
        </p:txBody>
      </p:sp>
      <p:sp>
        <p:nvSpPr>
          <p:cNvPr id="13" name="Prostokąt 12"/>
          <p:cNvSpPr/>
          <p:nvPr/>
        </p:nvSpPr>
        <p:spPr>
          <a:xfrm>
            <a:off x="4314825" y="6611779"/>
            <a:ext cx="2876550" cy="246221"/>
          </a:xfrm>
          <a:prstGeom prst="rect">
            <a:avLst/>
          </a:prstGeom>
        </p:spPr>
        <p:txBody>
          <a:bodyPr wrap="square">
            <a:spAutoFit/>
          </a:bodyPr>
          <a:lstStyle/>
          <a:p>
            <a:pPr algn="ctr"/>
            <a:r>
              <a:rPr lang="pl-PL" sz="1000" i="1" dirty="0"/>
              <a:t>NCEŻ, 2017</a:t>
            </a:r>
          </a:p>
        </p:txBody>
      </p:sp>
      <p:cxnSp>
        <p:nvCxnSpPr>
          <p:cNvPr id="15" name="Łącznik prosty 14"/>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17" name="Prostokąt 16">
            <a:extLst>
              <a:ext uri="{FF2B5EF4-FFF2-40B4-BE49-F238E27FC236}">
                <a16:creationId xmlns:a16="http://schemas.microsoft.com/office/drawing/2014/main" id="{08545C9E-FC0A-434B-B6D3-43D6C58F1C3E}"/>
              </a:ext>
            </a:extLst>
          </p:cNvPr>
          <p:cNvSpPr/>
          <p:nvPr/>
        </p:nvSpPr>
        <p:spPr>
          <a:xfrm>
            <a:off x="745711" y="2364938"/>
            <a:ext cx="2229529" cy="2585323"/>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wrap="square">
            <a:spAutoFit/>
          </a:bodyPr>
          <a:lstStyle/>
          <a:p>
            <a:r>
              <a:rPr lang="pl-PL" b="1" dirty="0">
                <a:latin typeface="Times New Roman" panose="02020603050405020304" pitchFamily="18" charset="0"/>
                <a:ea typeface="Times New Roman" panose="02020603050405020304" pitchFamily="18" charset="0"/>
              </a:rPr>
              <a:t>Niedobór masy ciała dotyczył 4,2% dzieci w wieku  13-15 lat.</a:t>
            </a:r>
          </a:p>
          <a:p>
            <a:endParaRPr lang="pl-PL" b="1" dirty="0">
              <a:latin typeface="Times New Roman" panose="02020603050405020304" pitchFamily="18" charset="0"/>
            </a:endParaRPr>
          </a:p>
          <a:p>
            <a:r>
              <a:rPr lang="pl-PL" dirty="0"/>
              <a:t>Zaburzenie to występowało częściej wśród chłopców (4,6%) niż u dziewcząt (3,8%). </a:t>
            </a:r>
            <a:endParaRPr lang="pl-PL" b="1" dirty="0"/>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27B846-1697-4122-A206-AAB4251E2075}"/>
              </a:ext>
            </a:extLst>
          </p:cNvPr>
          <p:cNvSpPr>
            <a:spLocks noGrp="1"/>
          </p:cNvSpPr>
          <p:nvPr>
            <p:ph type="title"/>
          </p:nvPr>
        </p:nvSpPr>
        <p:spPr>
          <a:xfrm>
            <a:off x="514350" y="105352"/>
            <a:ext cx="10515600" cy="1325563"/>
          </a:xfrm>
        </p:spPr>
        <p:txBody>
          <a:bodyPr/>
          <a:lstStyle/>
          <a:p>
            <a:r>
              <a:rPr lang="pl-PL" b="1" dirty="0">
                <a:effectLst>
                  <a:outerShdw blurRad="38100" dist="38100" dir="2700000" algn="tl">
                    <a:srgbClr val="000000">
                      <a:alpha val="43137"/>
                    </a:srgbClr>
                  </a:outerShdw>
                </a:effectLst>
                <a:latin typeface="+mn-lt"/>
              </a:rPr>
              <a:t>Wnioski</a:t>
            </a:r>
            <a:r>
              <a:rPr lang="pl-PL" b="1" dirty="0">
                <a:effectLst>
                  <a:outerShdw blurRad="38100" dist="38100" dir="2700000" algn="tl">
                    <a:srgbClr val="000000">
                      <a:alpha val="43137"/>
                    </a:srgbClr>
                  </a:outerShdw>
                </a:effectLst>
              </a:rPr>
              <a:t>:  </a:t>
            </a:r>
          </a:p>
        </p:txBody>
      </p:sp>
      <p:sp>
        <p:nvSpPr>
          <p:cNvPr id="3" name="Symbol zastępczy zawartości 2">
            <a:extLst>
              <a:ext uri="{FF2B5EF4-FFF2-40B4-BE49-F238E27FC236}">
                <a16:creationId xmlns:a16="http://schemas.microsoft.com/office/drawing/2014/main" id="{4FFA41EF-0126-4BA6-AC09-BE2FA8146EE5}"/>
              </a:ext>
            </a:extLst>
          </p:cNvPr>
          <p:cNvSpPr>
            <a:spLocks noGrp="1"/>
          </p:cNvSpPr>
          <p:nvPr>
            <p:ph idx="1"/>
          </p:nvPr>
        </p:nvSpPr>
        <p:spPr>
          <a:xfrm>
            <a:off x="641892" y="1161472"/>
            <a:ext cx="10908216" cy="5000626"/>
          </a:xfrm>
        </p:spPr>
        <p:txBody>
          <a:bodyPr>
            <a:normAutofit fontScale="70000" lnSpcReduction="20000"/>
          </a:bodyPr>
          <a:lstStyle/>
          <a:p>
            <a:pPr algn="just">
              <a:lnSpc>
                <a:spcPct val="120000"/>
              </a:lnSpc>
            </a:pPr>
            <a:endParaRPr lang="pl-PL" dirty="0"/>
          </a:p>
          <a:p>
            <a:pPr marL="514350" indent="-514350">
              <a:lnSpc>
                <a:spcPct val="120000"/>
              </a:lnSpc>
              <a:buAutoNum type="arabicPeriod"/>
            </a:pPr>
            <a:r>
              <a:rPr lang="pl-PL" dirty="0"/>
              <a:t>Aktualnie, w skali światowej </a:t>
            </a:r>
            <a:r>
              <a:rPr lang="pl-PL" b="1" dirty="0"/>
              <a:t>75</a:t>
            </a:r>
            <a:r>
              <a:rPr lang="pl-PL" dirty="0"/>
              <a:t> milionów dziewcząt i </a:t>
            </a:r>
            <a:r>
              <a:rPr lang="pl-PL" b="1" dirty="0"/>
              <a:t>117</a:t>
            </a:r>
            <a:r>
              <a:rPr lang="pl-PL" dirty="0"/>
              <a:t> milionów chłopców cierpi na </a:t>
            </a:r>
            <a:r>
              <a:rPr lang="pl-PL" b="1" dirty="0"/>
              <a:t>niedobór masy ciała </a:t>
            </a:r>
            <a:r>
              <a:rPr lang="pl-PL" dirty="0"/>
              <a:t>(</a:t>
            </a:r>
            <a:r>
              <a:rPr lang="pl-PL" i="1" dirty="0"/>
              <a:t>umiarkowaną lub znaczącą niedowagę</a:t>
            </a:r>
            <a:r>
              <a:rPr lang="pl-PL" dirty="0"/>
              <a:t>). Jednocześnie </a:t>
            </a:r>
            <a:r>
              <a:rPr lang="pl-PL" b="1" dirty="0"/>
              <a:t>50</a:t>
            </a:r>
            <a:r>
              <a:rPr lang="pl-PL" dirty="0"/>
              <a:t> milionów dziewcząt i </a:t>
            </a:r>
            <a:r>
              <a:rPr lang="pl-PL" b="1" dirty="0"/>
              <a:t>74</a:t>
            </a:r>
            <a:r>
              <a:rPr lang="pl-PL" dirty="0"/>
              <a:t> miliony chłopców na całym świecie boryka się z problemem </a:t>
            </a:r>
            <a:r>
              <a:rPr lang="pl-PL" b="1" dirty="0"/>
              <a:t>nadmiernej masy ciała</a:t>
            </a:r>
            <a:r>
              <a:rPr lang="pl-PL" dirty="0"/>
              <a:t>.</a:t>
            </a:r>
          </a:p>
          <a:p>
            <a:pPr marL="514350" indent="-514350">
              <a:lnSpc>
                <a:spcPct val="120000"/>
              </a:lnSpc>
              <a:buAutoNum type="arabicPeriod"/>
            </a:pPr>
            <a:r>
              <a:rPr lang="pl-PL" dirty="0"/>
              <a:t>Częstość występowania nadmiaru masy ciała była stosunkowo wysoka, nawet w krajach w których </a:t>
            </a:r>
            <a:r>
              <a:rPr lang="pl-PL" b="1" dirty="0"/>
              <a:t>nadmiar koegzystuje z wysokim stopniem niedoboru </a:t>
            </a:r>
            <a:r>
              <a:rPr lang="pl-PL" dirty="0"/>
              <a:t>masy ciała oraz niedożywieniem i brakiem żywności o wysokich walorach odżywczych. </a:t>
            </a:r>
            <a:br>
              <a:rPr lang="pl-PL" dirty="0"/>
            </a:br>
            <a:r>
              <a:rPr lang="pl-PL" i="1" dirty="0"/>
              <a:t>Świadczy to o istnieniu podwójnego ciężaru społecznego: niedoboru  i nadmiaru masy ciała wśród dzieci i młodzieży.</a:t>
            </a:r>
          </a:p>
          <a:p>
            <a:pPr marL="514350" indent="-514350">
              <a:lnSpc>
                <a:spcPct val="120000"/>
              </a:lnSpc>
              <a:buFont typeface="Arial" panose="020B0604020202020204" pitchFamily="34" charset="0"/>
              <a:buAutoNum type="arabicPeriod"/>
            </a:pPr>
            <a:r>
              <a:rPr lang="pl-PL" dirty="0"/>
              <a:t>Prognozy wskazują, że w krajach, w których obecnie większym problemem jest niedobór masy ciała –  w 2030 roku, będą to regiony o najwyższych wskaźnikach nadmiernej masy ciała. </a:t>
            </a:r>
            <a:br>
              <a:rPr lang="pl-PL" dirty="0"/>
            </a:br>
            <a:r>
              <a:rPr lang="pl-PL" i="1" dirty="0"/>
              <a:t>Paradoksalnie, niedobór masy ciała i  niedożywienie w dzieciństwie, zwiększa ryzyko rozwoju nadmiernej masy ciała w młodości.</a:t>
            </a:r>
            <a:r>
              <a:rPr lang="pl-PL" dirty="0"/>
              <a:t> </a:t>
            </a:r>
          </a:p>
          <a:p>
            <a:pPr marL="0" indent="0">
              <a:lnSpc>
                <a:spcPct val="120000"/>
              </a:lnSpc>
              <a:buNone/>
            </a:pPr>
            <a:endParaRPr lang="pl-PL" i="1" dirty="0"/>
          </a:p>
        </p:txBody>
      </p:sp>
      <p:cxnSp>
        <p:nvCxnSpPr>
          <p:cNvPr id="5" name="Łącznik prosty 4"/>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701233"/>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e rogi 3">
            <a:extLst>
              <a:ext uri="{FF2B5EF4-FFF2-40B4-BE49-F238E27FC236}">
                <a16:creationId xmlns:a16="http://schemas.microsoft.com/office/drawing/2014/main" id="{A006A511-88D2-4F79-A0FE-9CC0403D75AC}"/>
              </a:ext>
            </a:extLst>
          </p:cNvPr>
          <p:cNvSpPr/>
          <p:nvPr/>
        </p:nvSpPr>
        <p:spPr>
          <a:xfrm>
            <a:off x="526473" y="4270664"/>
            <a:ext cx="11139054" cy="41563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pl-PL" dirty="0"/>
          </a:p>
        </p:txBody>
      </p:sp>
      <p:sp>
        <p:nvSpPr>
          <p:cNvPr id="2" name="Tytuł 1">
            <a:extLst>
              <a:ext uri="{FF2B5EF4-FFF2-40B4-BE49-F238E27FC236}">
                <a16:creationId xmlns:a16="http://schemas.microsoft.com/office/drawing/2014/main" id="{F7AC2B45-4B5F-40A1-AF70-3BF2025988F3}"/>
              </a:ext>
            </a:extLst>
          </p:cNvPr>
          <p:cNvSpPr>
            <a:spLocks noGrp="1"/>
          </p:cNvSpPr>
          <p:nvPr>
            <p:ph type="title"/>
          </p:nvPr>
        </p:nvSpPr>
        <p:spPr/>
        <p:txBody>
          <a:bodyPr>
            <a:normAutofit fontScale="90000"/>
          </a:bodyPr>
          <a:lstStyle/>
          <a:p>
            <a:r>
              <a:rPr lang="pl-PL" b="1" i="1" dirty="0">
                <a:effectLst>
                  <a:outerShdw blurRad="38100" dist="38100" dir="2700000" algn="tl">
                    <a:srgbClr val="000000">
                      <a:alpha val="43137"/>
                    </a:srgbClr>
                  </a:outerShdw>
                </a:effectLst>
                <a:latin typeface="+mn-lt"/>
              </a:rPr>
              <a:t>Czy da się wyleczyć nieprawidłową masę ciała?</a:t>
            </a:r>
            <a:br>
              <a:rPr lang="pl-PL" b="1" i="1" dirty="0">
                <a:effectLst>
                  <a:outerShdw blurRad="38100" dist="38100" dir="2700000" algn="tl">
                    <a:srgbClr val="000000">
                      <a:alpha val="43137"/>
                    </a:srgbClr>
                  </a:outerShdw>
                </a:effectLst>
                <a:latin typeface="+mn-lt"/>
              </a:rPr>
            </a:br>
            <a:endParaRPr lang="pl-PL" dirty="0">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365D08DE-8031-423A-A581-EB7116EA8027}"/>
              </a:ext>
            </a:extLst>
          </p:cNvPr>
          <p:cNvSpPr>
            <a:spLocks noGrp="1"/>
          </p:cNvSpPr>
          <p:nvPr>
            <p:ph idx="1"/>
          </p:nvPr>
        </p:nvSpPr>
        <p:spPr>
          <a:xfrm>
            <a:off x="571500" y="1579418"/>
            <a:ext cx="11242964" cy="5185064"/>
          </a:xfrm>
        </p:spPr>
        <p:txBody>
          <a:bodyPr>
            <a:normAutofit fontScale="70000" lnSpcReduction="20000"/>
          </a:bodyPr>
          <a:lstStyle/>
          <a:p>
            <a:pPr algn="ctr">
              <a:lnSpc>
                <a:spcPct val="120000"/>
              </a:lnSpc>
              <a:buNone/>
            </a:pPr>
            <a:r>
              <a:rPr lang="pl-PL" b="1" i="1" dirty="0"/>
              <a:t>Wobec narastającego problemu nieprawidłowej masy ciała, należy podjąć działania </a:t>
            </a:r>
            <a:br>
              <a:rPr lang="pl-PL" b="1" i="1" dirty="0"/>
            </a:br>
            <a:r>
              <a:rPr lang="pl-PL" b="1" i="1" dirty="0"/>
              <a:t>w zakresie edukacji zdrowotnej dzieci oraz ich opiekunów. </a:t>
            </a:r>
          </a:p>
          <a:p>
            <a:pPr algn="ctr">
              <a:lnSpc>
                <a:spcPct val="120000"/>
              </a:lnSpc>
              <a:buNone/>
            </a:pPr>
            <a:r>
              <a:rPr lang="pl-PL" i="1" dirty="0"/>
              <a:t>Działania powinny także wiązać się  z doprecyzowaniem kwestii bezpieczeństwa żywnościowego i koncepcji zrównoważonego rolnictwa, związanego zarówno </a:t>
            </a:r>
            <a:br>
              <a:rPr lang="pl-PL" i="1" dirty="0"/>
            </a:br>
            <a:r>
              <a:rPr lang="pl-PL" i="1" dirty="0"/>
              <a:t>z dostępem do żywności, jak również do żywności o wysokich walorach odżywczych, bezwzględnie niezbędnych dla właściwego rozwoju populacji dzieci </a:t>
            </a:r>
            <a:br>
              <a:rPr lang="pl-PL" i="1" dirty="0"/>
            </a:br>
            <a:r>
              <a:rPr lang="pl-PL" i="1" dirty="0"/>
              <a:t>i młodzieży.</a:t>
            </a:r>
          </a:p>
          <a:p>
            <a:pPr algn="ctr">
              <a:buNone/>
            </a:pPr>
            <a:endParaRPr lang="pl-PL" i="1" dirty="0"/>
          </a:p>
          <a:p>
            <a:pPr marL="0" indent="0">
              <a:buNone/>
            </a:pPr>
            <a:r>
              <a:rPr lang="pl-PL" b="1" dirty="0">
                <a:effectLst>
                  <a:outerShdw blurRad="38100" dist="38100" dir="2700000" algn="tl">
                    <a:srgbClr val="000000">
                      <a:alpha val="43137"/>
                    </a:srgbClr>
                  </a:outerShdw>
                </a:effectLst>
              </a:rPr>
              <a:t>Rekomendacje dla zdrowia publicznego:</a:t>
            </a:r>
          </a:p>
          <a:p>
            <a:pPr marL="0" indent="0">
              <a:lnSpc>
                <a:spcPct val="120000"/>
              </a:lnSpc>
              <a:buNone/>
            </a:pPr>
            <a:endParaRPr lang="pl-PL" dirty="0"/>
          </a:p>
          <a:p>
            <a:pPr marL="0" indent="0">
              <a:lnSpc>
                <a:spcPct val="120000"/>
              </a:lnSpc>
              <a:buNone/>
            </a:pPr>
            <a:r>
              <a:rPr lang="pl-PL" dirty="0"/>
              <a:t>Realizacja edukacji zdrowotnej i promocji zdrowia, stanowi główny obszar zainteresowania specjalistów z zakresu zdrowia publicznego.</a:t>
            </a:r>
          </a:p>
          <a:p>
            <a:pPr marL="0" indent="0">
              <a:lnSpc>
                <a:spcPct val="120000"/>
              </a:lnSpc>
              <a:buNone/>
            </a:pPr>
            <a:r>
              <a:rPr lang="pl-PL" dirty="0"/>
              <a:t>Niezbędnym jest zaangażowanie „nauczycieli zdrowia” w proces „wychodzenia” z epidemii, jaką współcześnie jest nieprawidłowa masa ciała.</a:t>
            </a:r>
          </a:p>
          <a:p>
            <a:pPr marL="0" indent="0">
              <a:buNone/>
            </a:pPr>
            <a:endParaRPr lang="pl-PL" dirty="0"/>
          </a:p>
        </p:txBody>
      </p:sp>
    </p:spTree>
    <p:extLst>
      <p:ext uri="{BB962C8B-B14F-4D97-AF65-F5344CB8AC3E}">
        <p14:creationId xmlns:p14="http://schemas.microsoft.com/office/powerpoint/2010/main" val="1478306376"/>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7893F3-51E5-46AF-A94F-D96C6DA72471}"/>
              </a:ext>
            </a:extLst>
          </p:cNvPr>
          <p:cNvSpPr>
            <a:spLocks noGrp="1"/>
          </p:cNvSpPr>
          <p:nvPr>
            <p:ph type="ctrTitle"/>
          </p:nvPr>
        </p:nvSpPr>
        <p:spPr>
          <a:xfrm>
            <a:off x="683067" y="2534900"/>
            <a:ext cx="10825866" cy="1366902"/>
          </a:xfrm>
        </p:spPr>
        <p:txBody>
          <a:bodyPr>
            <a:noAutofit/>
          </a:bodyPr>
          <a:lstStyle/>
          <a:p>
            <a:br>
              <a:rPr lang="pl-PL" sz="11500" dirty="0">
                <a:solidFill>
                  <a:srgbClr val="002060"/>
                </a:solidFill>
                <a:effectLst>
                  <a:outerShdw blurRad="38100" dist="38100" dir="2700000" algn="tl">
                    <a:srgbClr val="000000">
                      <a:alpha val="43137"/>
                    </a:srgbClr>
                  </a:outerShdw>
                </a:effectLst>
                <a:latin typeface="+mn-lt"/>
              </a:rPr>
            </a:br>
            <a:br>
              <a:rPr lang="pl-PL" sz="11500" dirty="0">
                <a:solidFill>
                  <a:srgbClr val="002060"/>
                </a:solidFill>
                <a:effectLst>
                  <a:outerShdw blurRad="38100" dist="38100" dir="2700000" algn="tl">
                    <a:srgbClr val="000000">
                      <a:alpha val="43137"/>
                    </a:srgbClr>
                  </a:outerShdw>
                </a:effectLst>
                <a:latin typeface="+mn-lt"/>
              </a:rPr>
            </a:br>
            <a:br>
              <a:rPr lang="pl-PL" sz="11500" dirty="0">
                <a:solidFill>
                  <a:srgbClr val="002060"/>
                </a:solidFill>
                <a:effectLst>
                  <a:outerShdw blurRad="38100" dist="38100" dir="2700000" algn="tl">
                    <a:srgbClr val="000000">
                      <a:alpha val="43137"/>
                    </a:srgbClr>
                  </a:outerShdw>
                </a:effectLst>
                <a:latin typeface="+mn-lt"/>
              </a:rPr>
            </a:br>
            <a:r>
              <a:rPr lang="pl-PL" sz="8000" b="1" i="1" dirty="0">
                <a:solidFill>
                  <a:srgbClr val="002060"/>
                </a:solidFill>
                <a:effectLst>
                  <a:outerShdw blurRad="38100" dist="38100" dir="2700000" algn="tl">
                    <a:srgbClr val="000000">
                      <a:alpha val="43137"/>
                    </a:srgbClr>
                  </a:outerShdw>
                </a:effectLst>
              </a:rPr>
              <a:t>Dziękuję za uwagę</a:t>
            </a:r>
            <a:endParaRPr lang="pl-PL" sz="8000" i="1" dirty="0">
              <a:solidFill>
                <a:srgbClr val="002060"/>
              </a:solidFill>
              <a:effectLst>
                <a:outerShdw blurRad="38100" dist="38100" dir="2700000" algn="tl">
                  <a:srgbClr val="000000">
                    <a:alpha val="43137"/>
                  </a:srgbClr>
                </a:outerShdw>
              </a:effectLst>
              <a:latin typeface="+mn-lt"/>
            </a:endParaRPr>
          </a:p>
        </p:txBody>
      </p:sp>
      <p:sp>
        <p:nvSpPr>
          <p:cNvPr id="3" name="Podtytuł 2">
            <a:extLst>
              <a:ext uri="{FF2B5EF4-FFF2-40B4-BE49-F238E27FC236}">
                <a16:creationId xmlns:a16="http://schemas.microsoft.com/office/drawing/2014/main" id="{951EDC26-FEB3-45A1-90B8-B0506D97E974}"/>
              </a:ext>
            </a:extLst>
          </p:cNvPr>
          <p:cNvSpPr>
            <a:spLocks noGrp="1"/>
          </p:cNvSpPr>
          <p:nvPr>
            <p:ph type="subTitle" idx="1"/>
          </p:nvPr>
        </p:nvSpPr>
        <p:spPr>
          <a:xfrm>
            <a:off x="4025461" y="4182956"/>
            <a:ext cx="4411241" cy="1655762"/>
          </a:xfrm>
        </p:spPr>
        <p:txBody>
          <a:bodyPr>
            <a:normAutofit lnSpcReduction="10000"/>
          </a:bodyPr>
          <a:lstStyle/>
          <a:p>
            <a:r>
              <a:rPr lang="pl-PL" b="1" dirty="0">
                <a:effectLst>
                  <a:outerShdw blurRad="38100" dist="38100" dir="2700000" algn="tl">
                    <a:srgbClr val="000000">
                      <a:alpha val="43137"/>
                    </a:srgbClr>
                  </a:outerShdw>
                </a:effectLst>
              </a:rPr>
              <a:t>Katarzyna Socha</a:t>
            </a:r>
          </a:p>
          <a:p>
            <a:r>
              <a:rPr lang="pl-PL" b="1" dirty="0">
                <a:effectLst>
                  <a:outerShdw blurRad="38100" dist="38100" dir="2700000" algn="tl">
                    <a:srgbClr val="000000">
                      <a:alpha val="43137"/>
                    </a:srgbClr>
                  </a:outerShdw>
                </a:effectLst>
              </a:rPr>
              <a:t>Zdrowie Publiczne</a:t>
            </a:r>
          </a:p>
          <a:p>
            <a:r>
              <a:rPr lang="pl-PL" b="1" dirty="0">
                <a:effectLst>
                  <a:outerShdw blurRad="38100" dist="38100" dir="2700000" algn="tl">
                    <a:srgbClr val="000000">
                      <a:alpha val="43137"/>
                    </a:srgbClr>
                  </a:outerShdw>
                </a:effectLst>
              </a:rPr>
              <a:t>Uniwersytet Medyczny </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w Lublinie </a:t>
            </a:r>
          </a:p>
        </p:txBody>
      </p:sp>
      <p:pic>
        <p:nvPicPr>
          <p:cNvPr id="5" name="Picture 2" descr="C:\Users\Public\Documents\Documents\Uniwerek\tapety do prezentacji\Najlepszelogo.png">
            <a:extLst>
              <a:ext uri="{FF2B5EF4-FFF2-40B4-BE49-F238E27FC236}">
                <a16:creationId xmlns:a16="http://schemas.microsoft.com/office/drawing/2014/main" id="{34A2CB04-886C-42F7-A1F6-4CD96006C989}"/>
              </a:ext>
            </a:extLst>
          </p:cNvPr>
          <p:cNvPicPr>
            <a:picLocks noChangeAspect="1" noChangeArrowheads="1"/>
          </p:cNvPicPr>
          <p:nvPr/>
        </p:nvPicPr>
        <p:blipFill>
          <a:blip r:embed="rId2" cstate="print"/>
          <a:stretch>
            <a:fillRect/>
          </a:stretch>
        </p:blipFill>
        <p:spPr bwMode="auto">
          <a:xfrm>
            <a:off x="1" y="4359974"/>
            <a:ext cx="2686050" cy="2498026"/>
          </a:xfrm>
          <a:prstGeom prst="rect">
            <a:avLst/>
          </a:prstGeom>
        </p:spPr>
      </p:pic>
      <p:pic>
        <p:nvPicPr>
          <p:cNvPr id="6" name="Obraz 5">
            <a:extLst>
              <a:ext uri="{FF2B5EF4-FFF2-40B4-BE49-F238E27FC236}">
                <a16:creationId xmlns:a16="http://schemas.microsoft.com/office/drawing/2014/main" id="{84E5C3F0-7FD7-482F-9A0B-3F0B8FFE9119}"/>
              </a:ext>
            </a:extLst>
          </p:cNvPr>
          <p:cNvPicPr>
            <a:picLocks noChangeAspect="1"/>
          </p:cNvPicPr>
          <p:nvPr/>
        </p:nvPicPr>
        <p:blipFill>
          <a:blip r:embed="rId3" cstate="print">
            <a:clrChange>
              <a:clrFrom>
                <a:srgbClr val="FFFFFF"/>
              </a:clrFrom>
              <a:clrTo>
                <a:srgbClr val="FFFFFF">
                  <a:alpha val="0"/>
                </a:srgbClr>
              </a:clrTo>
            </a:clrChange>
          </a:blip>
          <a:srcRect b="7746"/>
          <a:stretch>
            <a:fillRect/>
          </a:stretch>
        </p:blipFill>
        <p:spPr>
          <a:xfrm>
            <a:off x="6715125" y="0"/>
            <a:ext cx="5476875" cy="2495550"/>
          </a:xfrm>
          <a:prstGeom prst="rect">
            <a:avLst/>
          </a:prstGeom>
        </p:spPr>
      </p:pic>
      <p:sp>
        <p:nvSpPr>
          <p:cNvPr id="4" name="Prostokąt 3">
            <a:extLst>
              <a:ext uri="{FF2B5EF4-FFF2-40B4-BE49-F238E27FC236}">
                <a16:creationId xmlns:a16="http://schemas.microsoft.com/office/drawing/2014/main" id="{DF2A6158-B945-4A3F-9E63-1A0A450102FA}"/>
              </a:ext>
            </a:extLst>
          </p:cNvPr>
          <p:cNvSpPr/>
          <p:nvPr/>
        </p:nvSpPr>
        <p:spPr>
          <a:xfrm>
            <a:off x="5954288" y="5380672"/>
            <a:ext cx="6096000" cy="1477328"/>
          </a:xfrm>
          <a:prstGeom prst="rect">
            <a:avLst/>
          </a:prstGeom>
        </p:spPr>
        <p:txBody>
          <a:bodyPr>
            <a:spAutoFit/>
          </a:bodyPr>
          <a:lstStyle/>
          <a:p>
            <a:endParaRPr lang="pl-PL" dirty="0">
              <a:latin typeface="Arial" panose="020B0604020202020204" pitchFamily="34" charset="0"/>
              <a:cs typeface="Arial" panose="020B0604020202020204" pitchFamily="34" charset="0"/>
            </a:endParaRPr>
          </a:p>
          <a:p>
            <a:pPr algn="r"/>
            <a:r>
              <a:rPr lang="pl-PL" dirty="0">
                <a:cs typeface="Arial" panose="020B0604020202020204" pitchFamily="34" charset="0"/>
              </a:rPr>
              <a:t>Opiekun merytoryczny pracy</a:t>
            </a:r>
          </a:p>
          <a:p>
            <a:pPr algn="r"/>
            <a:r>
              <a:rPr lang="pl-PL" dirty="0">
                <a:cs typeface="Arial" panose="020B0604020202020204" pitchFamily="34" charset="0"/>
              </a:rPr>
              <a:t>Mgr Monika Kaczoruk</a:t>
            </a:r>
          </a:p>
          <a:p>
            <a:pPr algn="r"/>
            <a:r>
              <a:rPr lang="pl-PL" dirty="0">
                <a:cs typeface="Arial" panose="020B0604020202020204" pitchFamily="34" charset="0"/>
              </a:rPr>
              <a:t>Katedra Zdrowia Publicznego</a:t>
            </a:r>
          </a:p>
          <a:p>
            <a:pPr algn="r"/>
            <a:r>
              <a:rPr lang="pl-PL" dirty="0">
                <a:cs typeface="Arial" panose="020B0604020202020204" pitchFamily="34" charset="0"/>
              </a:rPr>
              <a:t>Uniwersytet Medyczny w Lublinie</a:t>
            </a:r>
            <a:endParaRPr lang="pl-PL" dirty="0"/>
          </a:p>
        </p:txBody>
      </p:sp>
    </p:spTree>
    <p:extLst>
      <p:ext uri="{BB962C8B-B14F-4D97-AF65-F5344CB8AC3E}">
        <p14:creationId xmlns:p14="http://schemas.microsoft.com/office/powerpoint/2010/main" val="2668268872"/>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2C8398-F2AC-4599-BB19-A9D71BFF0EFB}"/>
              </a:ext>
            </a:extLst>
          </p:cNvPr>
          <p:cNvSpPr>
            <a:spLocks noGrp="1"/>
          </p:cNvSpPr>
          <p:nvPr>
            <p:ph type="title"/>
          </p:nvPr>
        </p:nvSpPr>
        <p:spPr/>
        <p:txBody>
          <a:bodyPr/>
          <a:lstStyle/>
          <a:p>
            <a:pPr algn="ctr"/>
            <a:r>
              <a:rPr lang="pl-PL" b="1" i="1" dirty="0">
                <a:effectLst>
                  <a:outerShdw blurRad="38100" dist="38100" dir="2700000" algn="tl">
                    <a:srgbClr val="000000">
                      <a:alpha val="43137"/>
                    </a:srgbClr>
                  </a:outerShdw>
                </a:effectLst>
                <a:latin typeface="+mn-lt"/>
              </a:rPr>
              <a:t>Bibliografia</a:t>
            </a:r>
          </a:p>
        </p:txBody>
      </p:sp>
      <p:sp>
        <p:nvSpPr>
          <p:cNvPr id="3" name="Symbol zastępczy zawartości 2">
            <a:extLst>
              <a:ext uri="{FF2B5EF4-FFF2-40B4-BE49-F238E27FC236}">
                <a16:creationId xmlns:a16="http://schemas.microsoft.com/office/drawing/2014/main" id="{509D1F83-BAAD-4759-9C99-A0CF6A36DDE7}"/>
              </a:ext>
            </a:extLst>
          </p:cNvPr>
          <p:cNvSpPr>
            <a:spLocks noGrp="1"/>
          </p:cNvSpPr>
          <p:nvPr>
            <p:ph idx="1"/>
          </p:nvPr>
        </p:nvSpPr>
        <p:spPr>
          <a:xfrm>
            <a:off x="838199" y="1304365"/>
            <a:ext cx="10806953" cy="4872598"/>
          </a:xfrm>
        </p:spPr>
        <p:txBody>
          <a:bodyPr>
            <a:normAutofit fontScale="70000" lnSpcReduction="20000"/>
          </a:bodyPr>
          <a:lstStyle/>
          <a:p>
            <a:pPr marL="514350" indent="-514350">
              <a:buFont typeface="+mj-lt"/>
              <a:buAutoNum type="arabicPeriod"/>
            </a:pPr>
            <a:endParaRPr lang="pl-PL" sz="2200" i="1" dirty="0">
              <a:latin typeface="+mj-lt"/>
            </a:endParaRPr>
          </a:p>
          <a:p>
            <a:pPr marL="514350" indent="-514350">
              <a:buFont typeface="+mj-lt"/>
              <a:buAutoNum type="arabicPeriod"/>
            </a:pPr>
            <a:r>
              <a:rPr lang="en-US" sz="2200" dirty="0"/>
              <a:t>Cheng T.O. Obesity, Hippocrates and Venus of </a:t>
            </a:r>
            <a:r>
              <a:rPr lang="en-US" sz="2200" dirty="0" err="1"/>
              <a:t>Willendorf</a:t>
            </a:r>
            <a:r>
              <a:rPr lang="en-US" sz="2200" dirty="0"/>
              <a:t>. Int. J. </a:t>
            </a:r>
            <a:r>
              <a:rPr lang="en-US" sz="2200" dirty="0" err="1"/>
              <a:t>Cardiol</a:t>
            </a:r>
            <a:r>
              <a:rPr lang="en-US" sz="2200" dirty="0"/>
              <a:t>. 2006; 113: 257.</a:t>
            </a:r>
            <a:endParaRPr lang="pl-PL" sz="2200" dirty="0"/>
          </a:p>
          <a:p>
            <a:pPr marL="514350" indent="-514350">
              <a:buFont typeface="+mj-lt"/>
              <a:buAutoNum type="arabicPeriod"/>
            </a:pPr>
            <a:r>
              <a:rPr lang="pl-PL" sz="2200" dirty="0"/>
              <a:t>Korek E., </a:t>
            </a:r>
            <a:r>
              <a:rPr lang="pl-PL" sz="2200" dirty="0" err="1"/>
              <a:t>Prooblmetyka</a:t>
            </a:r>
            <a:r>
              <a:rPr lang="pl-PL" sz="2200" dirty="0"/>
              <a:t> </a:t>
            </a:r>
            <a:r>
              <a:rPr lang="pl-PL" sz="2200" dirty="0" err="1"/>
              <a:t>aotyłości</a:t>
            </a:r>
            <a:r>
              <a:rPr lang="pl-PL" sz="2200" dirty="0"/>
              <a:t> w ujęciu historycznym.  Forum </a:t>
            </a:r>
            <a:r>
              <a:rPr lang="pl-PL" sz="2200" dirty="0" err="1"/>
              <a:t>Zaburzeñ</a:t>
            </a:r>
            <a:r>
              <a:rPr lang="pl-PL" sz="2200" dirty="0"/>
              <a:t> Metabolicznych 2014, tom 5, nr 4, 148–157 </a:t>
            </a:r>
          </a:p>
          <a:p>
            <a:pPr marL="514350" indent="-514350">
              <a:buFont typeface="+mj-lt"/>
              <a:buAutoNum type="arabicPeriod"/>
            </a:pPr>
            <a:r>
              <a:rPr lang="pl-PL" sz="2200" dirty="0" err="1"/>
              <a:t>Ezzati</a:t>
            </a:r>
            <a:r>
              <a:rPr lang="pl-PL" sz="2200" dirty="0"/>
              <a:t> M., Lancet, </a:t>
            </a:r>
            <a:r>
              <a:rPr lang="pl-PL" sz="2200" dirty="0" err="1"/>
              <a:t>Worldwide</a:t>
            </a:r>
            <a:r>
              <a:rPr lang="pl-PL" sz="2200" dirty="0"/>
              <a:t> </a:t>
            </a:r>
            <a:r>
              <a:rPr lang="pl-PL" sz="2200" dirty="0" err="1"/>
              <a:t>trends</a:t>
            </a:r>
            <a:r>
              <a:rPr lang="pl-PL" sz="2200" dirty="0"/>
              <a:t> in body-mass index, </a:t>
            </a:r>
            <a:r>
              <a:rPr lang="pl-PL" sz="2200" dirty="0" err="1"/>
              <a:t>underweight</a:t>
            </a:r>
            <a:r>
              <a:rPr lang="pl-PL" sz="2200" dirty="0"/>
              <a:t>, </a:t>
            </a:r>
            <a:r>
              <a:rPr lang="pl-PL" sz="2200" dirty="0" err="1"/>
              <a:t>overweight</a:t>
            </a:r>
            <a:r>
              <a:rPr lang="pl-PL" sz="2200" dirty="0"/>
              <a:t>, and </a:t>
            </a:r>
            <a:r>
              <a:rPr lang="pl-PL" sz="2200" dirty="0" err="1"/>
              <a:t>obesity</a:t>
            </a:r>
            <a:r>
              <a:rPr lang="pl-PL" sz="2200" dirty="0"/>
              <a:t> from 1975 to 2016: a </a:t>
            </a:r>
            <a:r>
              <a:rPr lang="pl-PL" sz="2200" dirty="0" err="1"/>
              <a:t>pooled</a:t>
            </a:r>
            <a:r>
              <a:rPr lang="pl-PL" sz="2200" dirty="0"/>
              <a:t> </a:t>
            </a:r>
            <a:r>
              <a:rPr lang="pl-PL" sz="2200" dirty="0" err="1"/>
              <a:t>analysis</a:t>
            </a:r>
            <a:r>
              <a:rPr lang="pl-PL" sz="2200" dirty="0"/>
              <a:t> of 2416 </a:t>
            </a:r>
            <a:r>
              <a:rPr lang="pl-PL" sz="2200" dirty="0" err="1"/>
              <a:t>population-based</a:t>
            </a:r>
            <a:r>
              <a:rPr lang="pl-PL" sz="2200" dirty="0"/>
              <a:t> </a:t>
            </a:r>
            <a:r>
              <a:rPr lang="pl-PL" sz="2200" dirty="0" err="1"/>
              <a:t>measurement</a:t>
            </a:r>
            <a:r>
              <a:rPr lang="pl-PL" sz="2200" dirty="0"/>
              <a:t> </a:t>
            </a:r>
            <a:r>
              <a:rPr lang="pl-PL" sz="2200" dirty="0" err="1"/>
              <a:t>studies</a:t>
            </a:r>
            <a:r>
              <a:rPr lang="pl-PL" sz="2200" dirty="0"/>
              <a:t> in 128·9 </a:t>
            </a:r>
            <a:r>
              <a:rPr lang="pl-PL" sz="2200" dirty="0" err="1"/>
              <a:t>million</a:t>
            </a:r>
            <a:r>
              <a:rPr lang="pl-PL" sz="2200" dirty="0"/>
              <a:t> </a:t>
            </a:r>
            <a:r>
              <a:rPr lang="pl-PL" sz="2200" dirty="0" err="1"/>
              <a:t>children</a:t>
            </a:r>
            <a:r>
              <a:rPr lang="pl-PL" sz="2200" dirty="0"/>
              <a:t>, </a:t>
            </a:r>
            <a:r>
              <a:rPr lang="pl-PL" sz="2200" dirty="0" err="1"/>
              <a:t>adolescents</a:t>
            </a:r>
            <a:r>
              <a:rPr lang="pl-PL" sz="2200" dirty="0"/>
              <a:t>, and </a:t>
            </a:r>
            <a:r>
              <a:rPr lang="pl-PL" sz="2200" dirty="0" err="1"/>
              <a:t>adults</a:t>
            </a:r>
            <a:r>
              <a:rPr lang="pl-PL" sz="2200" dirty="0"/>
              <a:t>., London 2017 </a:t>
            </a:r>
          </a:p>
          <a:p>
            <a:pPr marL="514350" indent="-514350">
              <a:buFont typeface="+mj-lt"/>
              <a:buAutoNum type="arabicPeriod"/>
            </a:pPr>
            <a:r>
              <a:rPr lang="en-US" sz="2200" dirty="0" err="1"/>
              <a:t>Truswell</a:t>
            </a:r>
            <a:r>
              <a:rPr lang="en-US" sz="2200" dirty="0"/>
              <a:t> A.S. Medical history of obesity. Nutrition and Medicine 2013; 1: 1−25.</a:t>
            </a:r>
            <a:endParaRPr lang="pl-PL" sz="2200" dirty="0"/>
          </a:p>
          <a:p>
            <a:pPr marL="514350" indent="-514350">
              <a:buFont typeface="+mj-lt"/>
              <a:buAutoNum type="arabicPeriod"/>
            </a:pPr>
            <a:r>
              <a:rPr lang="pl-PL" sz="2200" dirty="0" err="1"/>
              <a:t>World</a:t>
            </a:r>
            <a:r>
              <a:rPr lang="pl-PL" sz="2200" dirty="0"/>
              <a:t> </a:t>
            </a:r>
            <a:r>
              <a:rPr lang="pl-PL" sz="2200" dirty="0" err="1"/>
              <a:t>Obesity</a:t>
            </a:r>
            <a:r>
              <a:rPr lang="pl-PL" sz="2200" dirty="0"/>
              <a:t> </a:t>
            </a:r>
            <a:r>
              <a:rPr lang="pl-PL" sz="2200" dirty="0" err="1"/>
              <a:t>Federation</a:t>
            </a:r>
            <a:r>
              <a:rPr lang="pl-PL" sz="2200" dirty="0"/>
              <a:t>, Grudzień 2018 </a:t>
            </a:r>
          </a:p>
          <a:p>
            <a:pPr marL="514350" indent="-514350">
              <a:buFont typeface="+mj-lt"/>
              <a:buAutoNum type="arabicPeriod"/>
            </a:pPr>
            <a:r>
              <a:rPr lang="pl-PL" sz="2200" dirty="0"/>
              <a:t>Jagielska G., One są wśród nas. Dziecko z zaburzeniami odżywiania., ORE, Warszawa 2010</a:t>
            </a:r>
          </a:p>
          <a:p>
            <a:pPr marL="514350" indent="-514350">
              <a:buFont typeface="+mj-lt"/>
              <a:buAutoNum type="arabicPeriod"/>
            </a:pPr>
            <a:r>
              <a:rPr lang="pl-PL" sz="2200" dirty="0"/>
              <a:t>Kasprowicz D., Zjawisko wielokrotnego obciążenia niedożywieniem w krajach rozwijających się. </a:t>
            </a:r>
            <a:r>
              <a:rPr lang="pl-PL" sz="2200" dirty="0" err="1"/>
              <a:t>Multiple</a:t>
            </a:r>
            <a:r>
              <a:rPr lang="pl-PL" sz="2200" dirty="0"/>
              <a:t> </a:t>
            </a:r>
            <a:r>
              <a:rPr lang="pl-PL" sz="2200" dirty="0" err="1"/>
              <a:t>burden</a:t>
            </a:r>
            <a:r>
              <a:rPr lang="pl-PL" sz="2200" dirty="0"/>
              <a:t> of </a:t>
            </a:r>
            <a:r>
              <a:rPr lang="pl-PL" sz="2200" dirty="0" err="1"/>
              <a:t>malnutrition</a:t>
            </a:r>
            <a:r>
              <a:rPr lang="pl-PL" sz="2200" dirty="0"/>
              <a:t> in developing </a:t>
            </a:r>
            <a:r>
              <a:rPr lang="pl-PL" sz="2200" dirty="0" err="1"/>
              <a:t>countries</a:t>
            </a:r>
            <a:r>
              <a:rPr lang="pl-PL" sz="2200" dirty="0"/>
              <a:t>., </a:t>
            </a:r>
            <a:r>
              <a:rPr lang="pl-PL" sz="2200" dirty="0" err="1"/>
              <a:t>Probl</a:t>
            </a:r>
            <a:r>
              <a:rPr lang="pl-PL" sz="2200" dirty="0"/>
              <a:t> </a:t>
            </a:r>
            <a:r>
              <a:rPr lang="pl-PL" sz="2200" dirty="0" err="1"/>
              <a:t>Hig</a:t>
            </a:r>
            <a:r>
              <a:rPr lang="pl-PL" sz="2200" dirty="0"/>
              <a:t> </a:t>
            </a:r>
            <a:r>
              <a:rPr lang="pl-PL" sz="2200" dirty="0" err="1"/>
              <a:t>Epidemiol</a:t>
            </a:r>
            <a:r>
              <a:rPr lang="pl-PL" sz="2200" dirty="0"/>
              <a:t> 2016, 97(1): 6-13 </a:t>
            </a:r>
          </a:p>
          <a:p>
            <a:pPr marL="514350" indent="-514350">
              <a:buFont typeface="+mj-lt"/>
              <a:buAutoNum type="arabicPeriod"/>
            </a:pPr>
            <a:r>
              <a:rPr lang="pl-PL" sz="2200" dirty="0"/>
              <a:t>Mazur A., Epidemiologia nadwagi i otyłości u dzieci na świecie, w Europie i w Polsce. Przegląd Medyczny Uniwersytetu Rzeszowskiego i Narodowego Instytutu Leków w Warszawie., Rzeszów 2011</a:t>
            </a:r>
          </a:p>
          <a:p>
            <a:pPr marL="514350" indent="-514350">
              <a:buFont typeface="+mj-lt"/>
              <a:buAutoNum type="arabicPeriod"/>
            </a:pPr>
            <a:r>
              <a:rPr lang="pl-PL" sz="2200" dirty="0"/>
              <a:t>Stowarzyszenie UNICEF Polska (2019). „Raport roczny 2018”, UNICEF Polska, Warszawa 2019.</a:t>
            </a:r>
          </a:p>
          <a:p>
            <a:pPr marL="514350" indent="-514350">
              <a:buFont typeface="+mj-lt"/>
              <a:buAutoNum type="arabicPeriod"/>
            </a:pPr>
            <a:r>
              <a:rPr lang="pl-PL" sz="2200" dirty="0"/>
              <a:t>UNICEF, </a:t>
            </a:r>
            <a:r>
              <a:rPr lang="pl-PL" sz="2200" dirty="0" err="1"/>
              <a:t>Anneleen</a:t>
            </a:r>
            <a:r>
              <a:rPr lang="pl-PL" sz="2200" dirty="0"/>
              <a:t> Van </a:t>
            </a:r>
            <a:r>
              <a:rPr lang="pl-PL" sz="2200" dirty="0" err="1"/>
              <a:t>Kelecom</a:t>
            </a:r>
            <a:r>
              <a:rPr lang="pl-PL" sz="2200" dirty="0"/>
              <a:t> et Marie </a:t>
            </a:r>
            <a:r>
              <a:rPr lang="pl-PL" sz="2200" dirty="0" err="1"/>
              <a:t>D’Haese</a:t>
            </a:r>
            <a:r>
              <a:rPr lang="pl-PL" sz="2200" dirty="0"/>
              <a:t>, Prawa dziecka w Celach Zrównoważonego Rozwoju, Podręcznik dla nauczycieli., Warszawa 2016 </a:t>
            </a:r>
          </a:p>
          <a:p>
            <a:pPr marL="514350" indent="-514350">
              <a:buFont typeface="+mj-lt"/>
              <a:buAutoNum type="arabicPeriod"/>
            </a:pPr>
            <a:r>
              <a:rPr lang="pl-PL" sz="2200" dirty="0"/>
              <a:t>World </a:t>
            </a:r>
            <a:r>
              <a:rPr lang="pl-PL" sz="2200" dirty="0" err="1"/>
              <a:t>Obesity</a:t>
            </a:r>
            <a:r>
              <a:rPr lang="pl-PL" sz="2200" dirty="0"/>
              <a:t> </a:t>
            </a:r>
            <a:r>
              <a:rPr lang="pl-PL" sz="2200" dirty="0" err="1"/>
              <a:t>Federation</a:t>
            </a:r>
            <a:r>
              <a:rPr lang="pl-PL" sz="2200" dirty="0"/>
              <a:t>, 2018. Interactive </a:t>
            </a:r>
            <a:r>
              <a:rPr lang="pl-PL" sz="2200" dirty="0" err="1"/>
              <a:t>Obesity</a:t>
            </a:r>
            <a:r>
              <a:rPr lang="pl-PL" sz="2200" dirty="0"/>
              <a:t> Atlas</a:t>
            </a:r>
          </a:p>
          <a:p>
            <a:pPr marL="514350" indent="-514350">
              <a:buFont typeface="+mj-lt"/>
              <a:buAutoNum type="arabicPeriod"/>
            </a:pPr>
            <a:r>
              <a:rPr lang="pl-PL" sz="2200" dirty="0"/>
              <a:t>Instytut Żywności i Żywienia, Projekt „ Zapobieganie nadwadze i otyłości oraz chorobom przewlekłym poprzez edukacje społeczeństwa w zakresie żywienia i aktywności fizycznej”</a:t>
            </a:r>
          </a:p>
          <a:p>
            <a:pPr marL="514350" indent="-514350">
              <a:buFont typeface="+mj-lt"/>
              <a:buAutoNum type="arabicPeriod"/>
            </a:pPr>
            <a:endParaRPr lang="pl-PL" i="1" dirty="0"/>
          </a:p>
          <a:p>
            <a:pPr marL="514350" indent="-514350">
              <a:buFont typeface="+mj-lt"/>
              <a:buAutoNum type="arabicPeriod"/>
            </a:pPr>
            <a:endParaRPr lang="en-US" altLang="pl-PL" i="1" dirty="0">
              <a:cs typeface="Times New Roman" pitchFamily="18" charset="0"/>
            </a:endParaRPr>
          </a:p>
          <a:p>
            <a:pPr marL="514350" indent="-514350">
              <a:buFont typeface="+mj-lt"/>
              <a:buAutoNum type="arabicPeriod"/>
            </a:pPr>
            <a:endParaRPr lang="pl-PL" dirty="0"/>
          </a:p>
          <a:p>
            <a:pPr marL="514350" indent="-514350">
              <a:buFont typeface="+mj-lt"/>
              <a:buAutoNum type="arabicPeriod"/>
            </a:pPr>
            <a:endParaRPr lang="pl-PL" i="1" dirty="0"/>
          </a:p>
          <a:p>
            <a:pPr marL="514350" lvl="0" indent="-514350">
              <a:buFont typeface="+mj-lt"/>
              <a:buAutoNum type="arabicPeriod"/>
            </a:pPr>
            <a:endParaRPr lang="pl-PL" i="1" dirty="0"/>
          </a:p>
          <a:p>
            <a:pPr marL="514350" indent="-514350">
              <a:buFont typeface="+mj-lt"/>
              <a:buAutoNum type="arabicPeriod"/>
            </a:pPr>
            <a:endParaRPr lang="pl-PL" dirty="0"/>
          </a:p>
          <a:p>
            <a:pPr marL="514350" indent="-514350">
              <a:buFont typeface="+mj-lt"/>
              <a:buAutoNum type="arabicPeriod"/>
            </a:pPr>
            <a:endParaRPr lang="pl-PL" i="1" dirty="0"/>
          </a:p>
          <a:p>
            <a:pPr marL="514350" indent="-514350">
              <a:buFont typeface="+mj-lt"/>
              <a:buAutoNum type="arabicPeriod"/>
            </a:pPr>
            <a:endParaRPr lang="pl-PL" dirty="0"/>
          </a:p>
          <a:p>
            <a:pPr marL="514350" indent="-514350">
              <a:buFont typeface="+mj-lt"/>
              <a:buAutoNum type="arabicPeriod"/>
            </a:pPr>
            <a:endParaRPr lang="en-US" i="1" dirty="0"/>
          </a:p>
          <a:p>
            <a:pPr marL="514350" indent="-514350">
              <a:buFont typeface="+mj-lt"/>
              <a:buAutoNum type="arabicPeriod"/>
            </a:pPr>
            <a:endParaRPr lang="pl-PL" altLang="pl-PL" dirty="0"/>
          </a:p>
          <a:p>
            <a:pPr marL="514350" indent="-514350">
              <a:buNone/>
            </a:pPr>
            <a:endParaRPr lang="en-US" altLang="pl-PL" i="1" dirty="0">
              <a:cs typeface="Times New Roman" pitchFamily="18" charset="0"/>
            </a:endParaRPr>
          </a:p>
          <a:p>
            <a:pPr marL="514350" indent="-514350">
              <a:buFont typeface="+mj-lt"/>
              <a:buAutoNum type="arabicPeriod"/>
            </a:pPr>
            <a:endParaRPr lang="pl-PL" dirty="0"/>
          </a:p>
          <a:p>
            <a:pPr marL="514350" indent="-514350">
              <a:buFont typeface="+mj-lt"/>
              <a:buAutoNum type="arabicPeriod"/>
            </a:pPr>
            <a:endParaRPr lang="pl-PL" dirty="0"/>
          </a:p>
        </p:txBody>
      </p:sp>
    </p:spTree>
    <p:extLst>
      <p:ext uri="{BB962C8B-B14F-4D97-AF65-F5344CB8AC3E}">
        <p14:creationId xmlns:p14="http://schemas.microsoft.com/office/powerpoint/2010/main" val="212046703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199" y="290822"/>
            <a:ext cx="10868025" cy="1499878"/>
          </a:xfrm>
        </p:spPr>
        <p:txBody>
          <a:bodyPr>
            <a:normAutofit/>
          </a:bodyPr>
          <a:lstStyle/>
          <a:p>
            <a:pPr algn="ctr"/>
            <a:r>
              <a:rPr lang="pl-PL" sz="3200" b="1" i="1" dirty="0">
                <a:effectLst>
                  <a:outerShdw blurRad="38100" dist="38100" dir="2700000" algn="tl">
                    <a:srgbClr val="000000">
                      <a:alpha val="43137"/>
                    </a:srgbClr>
                  </a:outerShdw>
                </a:effectLst>
                <a:latin typeface="+mn-lt"/>
                <a:ea typeface="Arial Unicode MS" pitchFamily="34" charset="-128"/>
                <a:cs typeface="Arial Unicode MS" pitchFamily="34" charset="-128"/>
              </a:rPr>
              <a:t>Zdolność magazynowania energii w postaci tkanki tłuszczowej miała przynosić przeżycie w warunkach długich tygodni głodu</a:t>
            </a:r>
            <a:br>
              <a:rPr lang="pl-PL" sz="3200" b="1" dirty="0">
                <a:effectLst>
                  <a:outerShdw blurRad="38100" dist="38100" dir="2700000" algn="tl">
                    <a:srgbClr val="000000">
                      <a:alpha val="43137"/>
                    </a:srgbClr>
                  </a:outerShdw>
                </a:effectLst>
                <a:latin typeface="+mn-lt"/>
                <a:ea typeface="Arial Unicode MS" pitchFamily="34" charset="-128"/>
                <a:cs typeface="Arial Unicode MS" pitchFamily="34" charset="-128"/>
              </a:rPr>
            </a:br>
            <a:endParaRPr lang="pl-PL" sz="3200" dirty="0">
              <a:effectLst>
                <a:outerShdw blurRad="38100" dist="38100" dir="2700000" algn="tl">
                  <a:srgbClr val="000000">
                    <a:alpha val="43137"/>
                  </a:srgbClr>
                </a:outerShdw>
              </a:effectLst>
              <a:latin typeface="+mn-lt"/>
            </a:endParaRPr>
          </a:p>
        </p:txBody>
      </p:sp>
      <p:sp>
        <p:nvSpPr>
          <p:cNvPr id="9" name="pole tekstowe 8"/>
          <p:cNvSpPr txBox="1"/>
          <p:nvPr/>
        </p:nvSpPr>
        <p:spPr>
          <a:xfrm>
            <a:off x="0" y="6003234"/>
            <a:ext cx="421419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4" name="Diagram 3">
            <a:extLst>
              <a:ext uri="{FF2B5EF4-FFF2-40B4-BE49-F238E27FC236}">
                <a16:creationId xmlns:a16="http://schemas.microsoft.com/office/drawing/2014/main" id="{781A1575-EBCF-4059-895B-A65CC738E96F}"/>
              </a:ext>
            </a:extLst>
          </p:cNvPr>
          <p:cNvGraphicFramePr/>
          <p:nvPr>
            <p:extLst>
              <p:ext uri="{D42A27DB-BD31-4B8C-83A1-F6EECF244321}">
                <p14:modId xmlns:p14="http://schemas.microsoft.com/office/powerpoint/2010/main" val="3576838270"/>
              </p:ext>
            </p:extLst>
          </p:nvPr>
        </p:nvGraphicFramePr>
        <p:xfrm>
          <a:off x="276447" y="1073889"/>
          <a:ext cx="11578855" cy="5784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5"/>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a:off x="1733549" y="6611779"/>
            <a:ext cx="7610475" cy="246221"/>
          </a:xfrm>
          <a:prstGeom prst="rect">
            <a:avLst/>
          </a:prstGeom>
        </p:spPr>
        <p:txBody>
          <a:bodyPr wrap="square">
            <a:spAutoFit/>
          </a:bodyPr>
          <a:lstStyle/>
          <a:p>
            <a:pPr algn="ctr"/>
            <a:r>
              <a:rPr lang="en-US" sz="1000" i="1" dirty="0" err="1"/>
              <a:t>Truswell</a:t>
            </a:r>
            <a:r>
              <a:rPr lang="en-US" sz="1000" i="1" dirty="0"/>
              <a:t> A.S.</a:t>
            </a:r>
            <a:r>
              <a:rPr lang="pl-PL" sz="1000" i="1" dirty="0"/>
              <a:t>, </a:t>
            </a:r>
            <a:r>
              <a:rPr lang="en-US" sz="1000" i="1" dirty="0"/>
              <a:t>2013</a:t>
            </a:r>
            <a:r>
              <a:rPr lang="pl-PL" sz="1000" i="1" dirty="0"/>
              <a:t>.</a:t>
            </a: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14350" y="295275"/>
            <a:ext cx="10515600" cy="867327"/>
          </a:xfrm>
        </p:spPr>
        <p:txBody>
          <a:bodyPr>
            <a:noAutofit/>
          </a:bodyPr>
          <a:lstStyle/>
          <a:p>
            <a:pPr algn="ctr"/>
            <a:r>
              <a:rPr lang="pl-PL" sz="3200" b="1" i="1" dirty="0">
                <a:effectLst>
                  <a:outerShdw blurRad="38100" dist="38100" dir="2700000" algn="tl">
                    <a:srgbClr val="000000">
                      <a:alpha val="43137"/>
                    </a:srgbClr>
                  </a:outerShdw>
                </a:effectLst>
                <a:latin typeface="+mn-lt"/>
                <a:ea typeface="Arial Unicode MS" pitchFamily="34" charset="-128"/>
                <a:cs typeface="Arial Unicode MS" pitchFamily="34" charset="-128"/>
              </a:rPr>
              <a:t>Nadmiar masy ciała </a:t>
            </a:r>
            <a:br>
              <a:rPr lang="pl-PL" sz="3200" b="1" dirty="0">
                <a:effectLst>
                  <a:outerShdw blurRad="38100" dist="38100" dir="2700000" algn="tl">
                    <a:srgbClr val="000000">
                      <a:alpha val="43137"/>
                    </a:srgbClr>
                  </a:outerShdw>
                </a:effectLst>
                <a:latin typeface="+mn-lt"/>
              </a:rPr>
            </a:br>
            <a:r>
              <a:rPr lang="pl-PL" sz="3200" b="1" i="1" dirty="0">
                <a:effectLst>
                  <a:outerShdw blurRad="38100" dist="38100" dir="2700000" algn="tl">
                    <a:srgbClr val="000000">
                      <a:alpha val="43137"/>
                    </a:srgbClr>
                  </a:outerShdw>
                </a:effectLst>
                <a:latin typeface="+mn-lt"/>
                <a:ea typeface="Arial Unicode MS" pitchFamily="34" charset="-128"/>
                <a:cs typeface="Arial Unicode MS" pitchFamily="34" charset="-128"/>
              </a:rPr>
              <a:t> jako problem medyczny: Twierdzenia Hipokratesa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907821417"/>
              </p:ext>
            </p:extLst>
          </p:nvPr>
        </p:nvGraphicFramePr>
        <p:xfrm>
          <a:off x="649357" y="954157"/>
          <a:ext cx="10919791" cy="5749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Łącznik prosty 4"/>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6" name="Prostokąt 5"/>
          <p:cNvSpPr/>
          <p:nvPr/>
        </p:nvSpPr>
        <p:spPr>
          <a:xfrm>
            <a:off x="1476374" y="6553200"/>
            <a:ext cx="8782051" cy="246221"/>
          </a:xfrm>
          <a:prstGeom prst="rect">
            <a:avLst/>
          </a:prstGeom>
        </p:spPr>
        <p:txBody>
          <a:bodyPr wrap="square">
            <a:spAutoFit/>
          </a:bodyPr>
          <a:lstStyle/>
          <a:p>
            <a:pPr algn="ctr"/>
            <a:r>
              <a:rPr lang="en-US" sz="1000" i="1" dirty="0"/>
              <a:t>Cheng T.O. Obesity, </a:t>
            </a:r>
            <a:r>
              <a:rPr lang="pl-PL" sz="1000" i="1" dirty="0"/>
              <a:t>2006</a:t>
            </a:r>
            <a:r>
              <a:rPr lang="en-US" sz="1000" i="1" dirty="0"/>
              <a: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382992716"/>
              </p:ext>
            </p:extLst>
          </p:nvPr>
        </p:nvGraphicFramePr>
        <p:xfrm>
          <a:off x="0" y="114300"/>
          <a:ext cx="11956773" cy="6743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ytuł 1"/>
          <p:cNvSpPr>
            <a:spLocks noGrp="1"/>
          </p:cNvSpPr>
          <p:nvPr>
            <p:ph type="title"/>
          </p:nvPr>
        </p:nvSpPr>
        <p:spPr>
          <a:xfrm>
            <a:off x="244752" y="271600"/>
            <a:ext cx="11242398" cy="1023800"/>
          </a:xfrm>
        </p:spPr>
        <p:txBody>
          <a:bodyPr>
            <a:noAutofit/>
          </a:bodyPr>
          <a:lstStyle/>
          <a:p>
            <a:r>
              <a:rPr lang="pl-PL" sz="3200" b="1" i="1" dirty="0">
                <a:effectLst>
                  <a:outerShdw blurRad="38100" dist="38100" dir="2700000" algn="tl">
                    <a:srgbClr val="000000">
                      <a:alpha val="43137"/>
                    </a:srgbClr>
                  </a:outerShdw>
                </a:effectLst>
                <a:latin typeface="+mn-lt"/>
                <a:ea typeface="Arial Unicode MS" pitchFamily="34" charset="-128"/>
                <a:cs typeface="Arial Unicode MS" pitchFamily="34" charset="-128"/>
              </a:rPr>
              <a:t>Akceptacja nadmiaru masy ciała jako zjawiska medycznego</a:t>
            </a:r>
            <a:br>
              <a:rPr lang="pl-PL" sz="3200" b="1" i="1" dirty="0">
                <a:effectLst>
                  <a:outerShdw blurRad="38100" dist="38100" dir="2700000" algn="tl">
                    <a:srgbClr val="000000">
                      <a:alpha val="43137"/>
                    </a:srgbClr>
                  </a:outerShdw>
                </a:effectLst>
                <a:latin typeface="+mn-lt"/>
                <a:ea typeface="Arial Unicode MS" pitchFamily="34" charset="-128"/>
                <a:cs typeface="Arial Unicode MS" pitchFamily="34" charset="-128"/>
              </a:rPr>
            </a:br>
            <a:endParaRPr lang="pl-PL" sz="3200" i="1" dirty="0">
              <a:effectLst>
                <a:outerShdw blurRad="38100" dist="38100" dir="2700000" algn="tl">
                  <a:srgbClr val="000000">
                    <a:alpha val="43137"/>
                  </a:srgbClr>
                </a:outerShdw>
              </a:effectLst>
              <a:latin typeface="+mn-lt"/>
            </a:endParaRPr>
          </a:p>
        </p:txBody>
      </p:sp>
      <p:cxnSp>
        <p:nvCxnSpPr>
          <p:cNvPr id="5" name="Łącznik prosty 4"/>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6" name="Prostokąt 5"/>
          <p:cNvSpPr/>
          <p:nvPr/>
        </p:nvSpPr>
        <p:spPr>
          <a:xfrm>
            <a:off x="2457450" y="6611779"/>
            <a:ext cx="7181850" cy="246221"/>
          </a:xfrm>
          <a:prstGeom prst="rect">
            <a:avLst/>
          </a:prstGeom>
        </p:spPr>
        <p:txBody>
          <a:bodyPr wrap="square">
            <a:spAutoFit/>
          </a:bodyPr>
          <a:lstStyle/>
          <a:p>
            <a:pPr algn="ctr"/>
            <a:r>
              <a:rPr lang="pl-PL" sz="1000" i="1" dirty="0"/>
              <a:t>Korek E., 2014</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1749" y="74769"/>
            <a:ext cx="10144425" cy="1030045"/>
          </a:xfrm>
        </p:spPr>
        <p:txBody>
          <a:bodyPr>
            <a:normAutofit/>
          </a:bodyPr>
          <a:lstStyle/>
          <a:p>
            <a:pPr algn="ctr"/>
            <a:r>
              <a:rPr lang="pl-PL" sz="3200" b="1" i="1" dirty="0">
                <a:effectLst>
                  <a:outerShdw blurRad="38100" dist="38100" dir="2700000" algn="tl">
                    <a:srgbClr val="000000">
                      <a:alpha val="43137"/>
                    </a:srgbClr>
                  </a:outerShdw>
                </a:effectLst>
                <a:latin typeface="+mn-lt"/>
              </a:rPr>
              <a:t>Etiopatogeneza nadmiernej masy ciała  u dzieci</a:t>
            </a:r>
            <a:endParaRPr lang="pl-PL" sz="3200" i="1" dirty="0">
              <a:effectLst>
                <a:outerShdw blurRad="38100" dist="38100" dir="2700000" algn="tl">
                  <a:srgbClr val="000000">
                    <a:alpha val="43137"/>
                  </a:srgbClr>
                </a:outerShdw>
              </a:effectLst>
              <a:latin typeface="+mn-lt"/>
            </a:endParaRPr>
          </a:p>
        </p:txBody>
      </p:sp>
      <p:pic>
        <p:nvPicPr>
          <p:cNvPr id="64514" name="Picture 2" descr="Podobny obraz"/>
          <p:cNvPicPr>
            <a:picLocks noChangeAspect="1" noChangeArrowheads="1"/>
          </p:cNvPicPr>
          <p:nvPr/>
        </p:nvPicPr>
        <p:blipFill>
          <a:blip r:embed="rId3" cstate="print">
            <a:clrChange>
              <a:clrFrom>
                <a:srgbClr val="FFFFFF"/>
              </a:clrFrom>
              <a:clrTo>
                <a:srgbClr val="FFFFFF">
                  <a:alpha val="0"/>
                </a:srgbClr>
              </a:clrTo>
            </a:clrChange>
          </a:blip>
          <a:srcRect t="13093" b="19202"/>
          <a:stretch>
            <a:fillRect/>
          </a:stretch>
        </p:blipFill>
        <p:spPr bwMode="auto">
          <a:xfrm>
            <a:off x="2232952" y="1157963"/>
            <a:ext cx="7587007" cy="3596758"/>
          </a:xfrm>
          <a:prstGeom prst="rect">
            <a:avLst/>
          </a:prstGeom>
          <a:noFill/>
        </p:spPr>
      </p:pic>
      <p:sp>
        <p:nvSpPr>
          <p:cNvPr id="5" name="Strzałka w prawo 4"/>
          <p:cNvSpPr/>
          <p:nvPr/>
        </p:nvSpPr>
        <p:spPr>
          <a:xfrm>
            <a:off x="2300906" y="4504124"/>
            <a:ext cx="7951305" cy="844826"/>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pole tekstowe 5"/>
          <p:cNvSpPr txBox="1"/>
          <p:nvPr/>
        </p:nvSpPr>
        <p:spPr>
          <a:xfrm>
            <a:off x="2300906" y="4694819"/>
            <a:ext cx="71661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Calibri"/>
                <a:ea typeface="+mn-ea"/>
                <a:cs typeface="+mn-cs"/>
              </a:rPr>
              <a:t>Niezbędna rezerwa energetyczna gromadzona jest w postaci tłuszczów</a:t>
            </a:r>
          </a:p>
        </p:txBody>
      </p:sp>
      <p:graphicFrame>
        <p:nvGraphicFramePr>
          <p:cNvPr id="3" name="Diagram 2">
            <a:extLst>
              <a:ext uri="{FF2B5EF4-FFF2-40B4-BE49-F238E27FC236}">
                <a16:creationId xmlns:a16="http://schemas.microsoft.com/office/drawing/2014/main" id="{E87AABF4-115B-4ABE-A0F4-A46A2A968856}"/>
              </a:ext>
            </a:extLst>
          </p:cNvPr>
          <p:cNvGraphicFramePr/>
          <p:nvPr>
            <p:extLst>
              <p:ext uri="{D42A27DB-BD31-4B8C-83A1-F6EECF244321}">
                <p14:modId xmlns:p14="http://schemas.microsoft.com/office/powerpoint/2010/main" val="2785869186"/>
              </p:ext>
            </p:extLst>
          </p:nvPr>
        </p:nvGraphicFramePr>
        <p:xfrm>
          <a:off x="74428" y="5232996"/>
          <a:ext cx="12117572" cy="11870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1" name="Łącznik prosty 10"/>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12" name="Prostokąt 11"/>
          <p:cNvSpPr/>
          <p:nvPr/>
        </p:nvSpPr>
        <p:spPr>
          <a:xfrm>
            <a:off x="2619375" y="6611779"/>
            <a:ext cx="6096000" cy="246221"/>
          </a:xfrm>
          <a:prstGeom prst="rect">
            <a:avLst/>
          </a:prstGeom>
        </p:spPr>
        <p:txBody>
          <a:bodyPr>
            <a:spAutoFit/>
          </a:bodyPr>
          <a:lstStyle/>
          <a:p>
            <a:pPr algn="ctr"/>
            <a:r>
              <a:rPr lang="en-US" sz="1000" i="1" dirty="0" err="1"/>
              <a:t>Truswell</a:t>
            </a:r>
            <a:r>
              <a:rPr lang="en-US" sz="1000" i="1" dirty="0"/>
              <a:t> A.S.</a:t>
            </a:r>
            <a:r>
              <a:rPr lang="pl-PL" sz="1000" i="1" dirty="0"/>
              <a:t>, </a:t>
            </a:r>
            <a:r>
              <a:rPr lang="en-US" sz="1000" i="1" dirty="0"/>
              <a:t>2013.</a:t>
            </a:r>
            <a:r>
              <a:rPr lang="pl-PL" sz="1000" i="1" dirty="0"/>
              <a:t> WHO, 2017</a:t>
            </a:r>
          </a:p>
        </p:txBody>
      </p:sp>
      <p:sp>
        <p:nvSpPr>
          <p:cNvPr id="7" name="Prostokąt 6">
            <a:extLst>
              <a:ext uri="{FF2B5EF4-FFF2-40B4-BE49-F238E27FC236}">
                <a16:creationId xmlns:a16="http://schemas.microsoft.com/office/drawing/2014/main" id="{30D7DC14-06DF-429D-B43A-9D73F2DC4553}"/>
              </a:ext>
            </a:extLst>
          </p:cNvPr>
          <p:cNvSpPr/>
          <p:nvPr/>
        </p:nvSpPr>
        <p:spPr>
          <a:xfrm>
            <a:off x="9785498" y="1357405"/>
            <a:ext cx="2406502" cy="3416320"/>
          </a:xfrm>
          <a:prstGeom prst="rect">
            <a:avLst/>
          </a:prstGeom>
        </p:spPr>
        <p:txBody>
          <a:bodyPr wrap="square">
            <a:spAutoFit/>
          </a:bodyPr>
          <a:lstStyle/>
          <a:p>
            <a:pPr algn="ctr"/>
            <a:r>
              <a:rPr lang="pl-PL" b="1" dirty="0"/>
              <a:t>Nadmierna masa ciała </a:t>
            </a:r>
            <a:br>
              <a:rPr lang="pl-PL" b="1" dirty="0"/>
            </a:br>
            <a:r>
              <a:rPr lang="pl-PL" b="1" dirty="0"/>
              <a:t>i otyłość </a:t>
            </a:r>
            <a:br>
              <a:rPr lang="pl-PL" b="1" dirty="0"/>
            </a:br>
            <a:r>
              <a:rPr lang="pl-PL" dirty="0"/>
              <a:t>to zachwianie równowagi między energią dostarczoną  (zbyt dużą) a energią zużytą (zbyt małą): 90% przypadków nadmiernej masy ciała uwarunkowana jest zachowaniami </a:t>
            </a:r>
            <a:r>
              <a:rPr lang="pl-PL" dirty="0" err="1"/>
              <a:t>antyzdrowotnymi</a:t>
            </a:r>
            <a:r>
              <a:rPr lang="pl-PL" dirty="0"/>
              <a:t>. </a:t>
            </a:r>
          </a:p>
        </p:txBody>
      </p:sp>
      <p:sp>
        <p:nvSpPr>
          <p:cNvPr id="8" name="pole tekstowe 7">
            <a:extLst>
              <a:ext uri="{FF2B5EF4-FFF2-40B4-BE49-F238E27FC236}">
                <a16:creationId xmlns:a16="http://schemas.microsoft.com/office/drawing/2014/main" id="{D2FC33C4-0B21-44F2-AC79-6E6DBB8158A0}"/>
              </a:ext>
            </a:extLst>
          </p:cNvPr>
          <p:cNvSpPr txBox="1"/>
          <p:nvPr/>
        </p:nvSpPr>
        <p:spPr>
          <a:xfrm>
            <a:off x="264976" y="1325862"/>
            <a:ext cx="2195923" cy="3139321"/>
          </a:xfrm>
          <a:prstGeom prst="rect">
            <a:avLst/>
          </a:prstGeom>
          <a:noFill/>
        </p:spPr>
        <p:txBody>
          <a:bodyPr wrap="square" rtlCol="0">
            <a:spAutoFit/>
          </a:bodyPr>
          <a:lstStyle/>
          <a:p>
            <a:pPr algn="ctr"/>
            <a:r>
              <a:rPr lang="pl-PL" b="1" dirty="0"/>
              <a:t>Niedobór masy ciała to efekt </a:t>
            </a:r>
            <a:r>
              <a:rPr lang="pl-PL" dirty="0"/>
              <a:t>niedostatecznej podaży, niewłaściwego wchłaniania pokarmów</a:t>
            </a:r>
          </a:p>
          <a:p>
            <a:pPr algn="ctr"/>
            <a:r>
              <a:rPr lang="pl-PL" dirty="0"/>
              <a:t>lub </a:t>
            </a:r>
            <a:br>
              <a:rPr lang="pl-PL" dirty="0"/>
            </a:br>
            <a:r>
              <a:rPr lang="pl-PL" dirty="0"/>
              <a:t>nieadekwatnej podaży składników odżywczych.</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ymbol zastępczy zawartości 2"/>
          <p:cNvSpPr>
            <a:spLocks noGrp="1"/>
          </p:cNvSpPr>
          <p:nvPr>
            <p:ph idx="1"/>
          </p:nvPr>
        </p:nvSpPr>
        <p:spPr>
          <a:xfrm>
            <a:off x="600075" y="1095374"/>
            <a:ext cx="11134725" cy="3486151"/>
          </a:xfrm>
        </p:spPr>
        <p:txBody>
          <a:bodyPr>
            <a:normAutofit fontScale="32500" lnSpcReduction="20000"/>
          </a:bodyPr>
          <a:lstStyle/>
          <a:p>
            <a:pPr marL="0" indent="0" algn="ctr">
              <a:buNone/>
            </a:pPr>
            <a:endParaRPr lang="pl-PL" altLang="pl-PL" b="1" i="1" dirty="0">
              <a:effectLst>
                <a:outerShdw blurRad="38100" dist="38100" dir="2700000" algn="tl">
                  <a:srgbClr val="000000">
                    <a:alpha val="43137"/>
                  </a:srgbClr>
                </a:outerShdw>
              </a:effectLst>
              <a:latin typeface="Arial Narrow" pitchFamily="34" charset="0"/>
              <a:cs typeface="Times New Roman" pitchFamily="18" charset="0"/>
            </a:endParaRPr>
          </a:p>
          <a:p>
            <a:pPr algn="ctr">
              <a:buNone/>
            </a:pPr>
            <a:r>
              <a:rPr lang="pl-PL" sz="7400" i="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W1997 roku Światowa Organizacja Zdrowia oficjalnie ogłosiła nadmierną masę ciało jako </a:t>
            </a:r>
            <a:r>
              <a:rPr lang="pl-PL" sz="7400" b="1" i="1" u="sng"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ogólnoświatową epidemię</a:t>
            </a:r>
            <a:br>
              <a:rPr lang="pl-PL" sz="7400" b="1" i="1" u="sng" dirty="0">
                <a:effectLst>
                  <a:outerShdw blurRad="38100" dist="38100" dir="2700000" algn="tl">
                    <a:srgbClr val="000000">
                      <a:alpha val="43137"/>
                    </a:srgbClr>
                  </a:outerShdw>
                </a:effectLst>
                <a:latin typeface="Arial Narrow" pitchFamily="34" charset="0"/>
                <a:cs typeface="Times New Roman" pitchFamily="18" charset="0"/>
              </a:rPr>
            </a:br>
            <a:endParaRPr lang="pl-PL" sz="7400" b="1" i="1" u="sng" dirty="0">
              <a:effectLst>
                <a:outerShdw blurRad="38100" dist="38100" dir="2700000" algn="tl">
                  <a:srgbClr val="000000">
                    <a:alpha val="43137"/>
                  </a:srgbClr>
                </a:outerShdw>
              </a:effectLst>
              <a:latin typeface="Arial Narrow" pitchFamily="34" charset="0"/>
              <a:cs typeface="Times New Roman" pitchFamily="18" charset="0"/>
            </a:endParaRPr>
          </a:p>
          <a:p>
            <a:pPr>
              <a:buNone/>
            </a:pPr>
            <a:r>
              <a:rPr lang="pl-PL" sz="7400" i="1" dirty="0">
                <a:effectLst>
                  <a:outerShdw blurRad="38100" dist="38100" dir="2700000" algn="tl">
                    <a:srgbClr val="000000">
                      <a:alpha val="43137"/>
                    </a:srgbClr>
                  </a:outerShdw>
                </a:effectLst>
                <a:latin typeface="Arial Narrow" pitchFamily="34" charset="0"/>
                <a:cs typeface="Times New Roman" pitchFamily="18" charset="0"/>
              </a:rPr>
              <a:t>obejmującą dzieci i dorosłych, uznając ją za jedno z największych zagrożeń dla zdrowia ludzkości. </a:t>
            </a:r>
          </a:p>
          <a:p>
            <a:pPr>
              <a:buNone/>
            </a:pPr>
            <a:endParaRPr lang="pl-PL" sz="7400" dirty="0">
              <a:effectLst>
                <a:outerShdw blurRad="38100" dist="38100" dir="2700000" algn="tl">
                  <a:srgbClr val="000000">
                    <a:alpha val="43137"/>
                  </a:srgbClr>
                </a:outerShdw>
              </a:effectLst>
              <a:latin typeface="Arial Narrow" pitchFamily="34" charset="0"/>
              <a:cs typeface="Times New Roman" pitchFamily="18" charset="0"/>
            </a:endParaRPr>
          </a:p>
          <a:p>
            <a:pPr algn="ctr">
              <a:buNone/>
            </a:pPr>
            <a:r>
              <a:rPr lang="pl-PL" sz="7400" dirty="0">
                <a:effectLst>
                  <a:outerShdw blurRad="38100" dist="38100" dir="2700000" algn="tl">
                    <a:srgbClr val="000000">
                      <a:alpha val="43137"/>
                    </a:srgbClr>
                  </a:outerShdw>
                </a:effectLst>
                <a:latin typeface="Arial Narrow" pitchFamily="34" charset="0"/>
                <a:cs typeface="Times New Roman" pitchFamily="18" charset="0"/>
              </a:rPr>
              <a:t>Nadwaga i otyłość znajdują się na </a:t>
            </a:r>
            <a:r>
              <a:rPr lang="pl-PL" sz="7400" b="1" u="sng" dirty="0">
                <a:effectLst>
                  <a:outerShdw blurRad="38100" dist="38100" dir="2700000" algn="tl">
                    <a:srgbClr val="000000">
                      <a:alpha val="43137"/>
                    </a:srgbClr>
                  </a:outerShdw>
                </a:effectLst>
                <a:latin typeface="Arial Narrow" pitchFamily="34" charset="0"/>
                <a:cs typeface="Times New Roman" pitchFamily="18" charset="0"/>
              </a:rPr>
              <a:t>5 miejscu </a:t>
            </a:r>
          </a:p>
          <a:p>
            <a:pPr algn="ctr">
              <a:buNone/>
            </a:pPr>
            <a:r>
              <a:rPr lang="pl-PL" sz="7400" u="sng" dirty="0">
                <a:effectLst>
                  <a:outerShdw blurRad="38100" dist="38100" dir="2700000" algn="tl">
                    <a:srgbClr val="000000">
                      <a:alpha val="43137"/>
                    </a:srgbClr>
                  </a:outerShdw>
                </a:effectLst>
                <a:latin typeface="Arial Narrow" pitchFamily="34" charset="0"/>
                <a:cs typeface="Times New Roman" pitchFamily="18" charset="0"/>
              </a:rPr>
              <a:t>wśród czynników zagrażających zdrowiu </a:t>
            </a:r>
            <a:br>
              <a:rPr lang="pl-PL" sz="7400" u="sng" dirty="0">
                <a:effectLst>
                  <a:outerShdw blurRad="38100" dist="38100" dir="2700000" algn="tl">
                    <a:srgbClr val="000000">
                      <a:alpha val="43137"/>
                    </a:srgbClr>
                  </a:outerShdw>
                </a:effectLst>
                <a:latin typeface="Arial Narrow" pitchFamily="34" charset="0"/>
                <a:cs typeface="Times New Roman" pitchFamily="18" charset="0"/>
              </a:rPr>
            </a:br>
            <a:r>
              <a:rPr lang="pl-PL" sz="7400" u="sng" dirty="0">
                <a:effectLst>
                  <a:outerShdw blurRad="38100" dist="38100" dir="2700000" algn="tl">
                    <a:srgbClr val="000000">
                      <a:alpha val="43137"/>
                    </a:srgbClr>
                  </a:outerShdw>
                </a:effectLst>
                <a:latin typeface="Arial Narrow" pitchFamily="34" charset="0"/>
                <a:cs typeface="Times New Roman" pitchFamily="18" charset="0"/>
              </a:rPr>
              <a:t>i życiu w skali globalnej.</a:t>
            </a:r>
          </a:p>
          <a:p>
            <a:pPr marL="0" indent="0" algn="ctr">
              <a:buNone/>
            </a:pPr>
            <a:endParaRPr lang="pl-PL" altLang="pl-PL" sz="6000" b="1" i="1" dirty="0">
              <a:latin typeface="Arial Narrow" pitchFamily="34" charset="0"/>
              <a:cs typeface="Times New Roman" pitchFamily="18" charset="0"/>
            </a:endParaRPr>
          </a:p>
        </p:txBody>
      </p:sp>
      <p:graphicFrame>
        <p:nvGraphicFramePr>
          <p:cNvPr id="3" name="Diagram 2">
            <a:extLst>
              <a:ext uri="{FF2B5EF4-FFF2-40B4-BE49-F238E27FC236}">
                <a16:creationId xmlns:a16="http://schemas.microsoft.com/office/drawing/2014/main" id="{4C294B2C-FFCA-4BFF-8EEB-4ED22D1FC18C}"/>
              </a:ext>
            </a:extLst>
          </p:cNvPr>
          <p:cNvGraphicFramePr/>
          <p:nvPr>
            <p:extLst>
              <p:ext uri="{D42A27DB-BD31-4B8C-83A1-F6EECF244321}">
                <p14:modId xmlns:p14="http://schemas.microsoft.com/office/powerpoint/2010/main" val="3420577455"/>
              </p:ext>
            </p:extLst>
          </p:nvPr>
        </p:nvGraphicFramePr>
        <p:xfrm>
          <a:off x="723900" y="4067176"/>
          <a:ext cx="10848975" cy="2419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rostokąt 3">
            <a:extLst>
              <a:ext uri="{FF2B5EF4-FFF2-40B4-BE49-F238E27FC236}">
                <a16:creationId xmlns:a16="http://schemas.microsoft.com/office/drawing/2014/main" id="{5DE9F7E7-DE01-41CE-BEDE-FAC3AA1D88B9}"/>
              </a:ext>
            </a:extLst>
          </p:cNvPr>
          <p:cNvSpPr/>
          <p:nvPr/>
        </p:nvSpPr>
        <p:spPr>
          <a:xfrm>
            <a:off x="401582" y="84118"/>
            <a:ext cx="10830184" cy="95410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altLang="pl-PL" sz="2800" b="1" i="1" u="none" strike="noStrike" kern="1200" cap="none" spc="0" normalizeH="0" baseline="0" noProof="0" dirty="0">
                <a:ln>
                  <a:noFill/>
                </a:ln>
                <a:effectLst>
                  <a:outerShdw blurRad="38100" dist="38100" dir="2700000" algn="tl">
                    <a:srgbClr val="000000">
                      <a:alpha val="43137"/>
                    </a:srgbClr>
                  </a:outerShdw>
                </a:effectLst>
                <a:uLnTx/>
                <a:uFillTx/>
                <a:ea typeface="+mn-ea"/>
                <a:cs typeface="Times New Roman" pitchFamily="18" charset="0"/>
              </a:rPr>
              <a:t>Nadmierna masa ciała stanowi globalny problem zdrowotny,  </a:t>
            </a:r>
            <a:br>
              <a:rPr kumimoji="0" lang="pl-PL" altLang="pl-PL" sz="2800" b="1" i="1" u="none" strike="noStrike" kern="1200" cap="none" spc="0" normalizeH="0" baseline="0" noProof="0" dirty="0">
                <a:ln>
                  <a:noFill/>
                </a:ln>
                <a:effectLst>
                  <a:outerShdw blurRad="38100" dist="38100" dir="2700000" algn="tl">
                    <a:srgbClr val="000000">
                      <a:alpha val="43137"/>
                    </a:srgbClr>
                  </a:outerShdw>
                </a:effectLst>
                <a:uLnTx/>
                <a:uFillTx/>
                <a:ea typeface="+mn-ea"/>
                <a:cs typeface="Times New Roman" pitchFamily="18" charset="0"/>
              </a:rPr>
            </a:br>
            <a:r>
              <a:rPr kumimoji="0" lang="pl-PL" altLang="pl-PL" sz="2800" b="1" i="1" u="none" strike="noStrike" kern="1200" cap="none" spc="0" normalizeH="0" baseline="0" noProof="0" dirty="0">
                <a:ln>
                  <a:noFill/>
                </a:ln>
                <a:effectLst>
                  <a:outerShdw blurRad="38100" dist="38100" dir="2700000" algn="tl">
                    <a:srgbClr val="000000">
                      <a:alpha val="43137"/>
                    </a:srgbClr>
                  </a:outerShdw>
                </a:effectLst>
                <a:uLnTx/>
                <a:uFillTx/>
                <a:ea typeface="+mn-ea"/>
                <a:cs typeface="Times New Roman" pitchFamily="18" charset="0"/>
              </a:rPr>
              <a:t>który urasta do rangi </a:t>
            </a:r>
            <a:r>
              <a:rPr kumimoji="0" lang="pl-PL" altLang="pl-PL" sz="2800" b="1" i="1" strike="noStrike" kern="1200" cap="none" spc="0" normalizeH="0" baseline="0" noProof="0" dirty="0">
                <a:ln>
                  <a:noFill/>
                </a:ln>
                <a:effectLst>
                  <a:outerShdw blurRad="38100" dist="38100" dir="2700000" algn="tl">
                    <a:srgbClr val="000000">
                      <a:alpha val="43137"/>
                    </a:srgbClr>
                  </a:outerShdw>
                </a:effectLst>
                <a:uLnTx/>
                <a:uFillTx/>
                <a:ea typeface="+mn-ea"/>
                <a:cs typeface="Times New Roman" pitchFamily="18" charset="0"/>
              </a:rPr>
              <a:t>epidemii XXI wieku</a:t>
            </a:r>
          </a:p>
        </p:txBody>
      </p:sp>
      <p:cxnSp>
        <p:nvCxnSpPr>
          <p:cNvPr id="5" name="Łącznik prosty 4"/>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a:off x="2571750" y="6611779"/>
            <a:ext cx="6096000" cy="246221"/>
          </a:xfrm>
          <a:prstGeom prst="rect">
            <a:avLst/>
          </a:prstGeom>
        </p:spPr>
        <p:txBody>
          <a:bodyPr>
            <a:spAutoFit/>
          </a:bodyPr>
          <a:lstStyle/>
          <a:p>
            <a:pPr algn="ctr"/>
            <a:r>
              <a:rPr lang="pl-PL" sz="1000" i="1" dirty="0">
                <a:cs typeface="Arial" pitchFamily="34" charset="0"/>
              </a:rPr>
              <a:t> WHO,2017 </a:t>
            </a:r>
            <a:endParaRPr lang="pl-PL" sz="1000" i="1"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2737" y="0"/>
            <a:ext cx="6172200" cy="1143000"/>
          </a:xfrm>
        </p:spPr>
        <p:txBody>
          <a:bodyPr>
            <a:normAutofit/>
          </a:bodyPr>
          <a:lstStyle/>
          <a:p>
            <a:pPr eaLnBrk="1" hangingPunct="1">
              <a:defRPr/>
            </a:pPr>
            <a:r>
              <a:rPr lang="pl-PL" sz="4800" b="1" i="1" dirty="0">
                <a:effectLst>
                  <a:outerShdw blurRad="38100" dist="38100" dir="2700000" algn="tl">
                    <a:srgbClr val="000000">
                      <a:alpha val="43137"/>
                    </a:srgbClr>
                  </a:outerShdw>
                </a:effectLst>
                <a:latin typeface="+mn-lt"/>
              </a:rPr>
              <a:t>Metodologia</a:t>
            </a:r>
          </a:p>
        </p:txBody>
      </p:sp>
      <p:graphicFrame>
        <p:nvGraphicFramePr>
          <p:cNvPr id="4" name="Diagram 3">
            <a:extLst>
              <a:ext uri="{FF2B5EF4-FFF2-40B4-BE49-F238E27FC236}">
                <a16:creationId xmlns:a16="http://schemas.microsoft.com/office/drawing/2014/main" id="{5C88EAD9-ED63-4C1F-86A1-835062FDB79F}"/>
              </a:ext>
            </a:extLst>
          </p:cNvPr>
          <p:cNvGraphicFramePr/>
          <p:nvPr>
            <p:extLst>
              <p:ext uri="{D42A27DB-BD31-4B8C-83A1-F6EECF244321}">
                <p14:modId xmlns:p14="http://schemas.microsoft.com/office/powerpoint/2010/main" val="461030342"/>
              </p:ext>
            </p:extLst>
          </p:nvPr>
        </p:nvGraphicFramePr>
        <p:xfrm>
          <a:off x="636895" y="1143000"/>
          <a:ext cx="10918209" cy="5363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Łącznik prosty 4"/>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87616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A62C1C-A4DE-4416-9D2C-E74246861A0B}"/>
              </a:ext>
            </a:extLst>
          </p:cNvPr>
          <p:cNvSpPr>
            <a:spLocks noGrp="1"/>
          </p:cNvSpPr>
          <p:nvPr>
            <p:ph type="title"/>
          </p:nvPr>
        </p:nvSpPr>
        <p:spPr>
          <a:xfrm>
            <a:off x="709368" y="268432"/>
            <a:ext cx="11214025" cy="1325563"/>
          </a:xfrm>
        </p:spPr>
        <p:txBody>
          <a:bodyPr>
            <a:normAutofit/>
          </a:bodyPr>
          <a:lstStyle/>
          <a:p>
            <a:pPr algn="ctr"/>
            <a:r>
              <a:rPr lang="pl-PL" sz="3200" b="1" i="1" dirty="0">
                <a:effectLst>
                  <a:outerShdw blurRad="38100" dist="38100" dir="2700000" algn="tl">
                    <a:srgbClr val="000000">
                      <a:alpha val="43137"/>
                    </a:srgbClr>
                  </a:outerShdw>
                </a:effectLst>
                <a:latin typeface="+mn-lt"/>
              </a:rPr>
              <a:t>Tendencje dotyczące występowania niedoboru </a:t>
            </a:r>
            <a:br>
              <a:rPr lang="pl-PL" sz="3200" b="1" i="1" dirty="0">
                <a:effectLst>
                  <a:outerShdw blurRad="38100" dist="38100" dir="2700000" algn="tl">
                    <a:srgbClr val="000000">
                      <a:alpha val="43137"/>
                    </a:srgbClr>
                  </a:outerShdw>
                </a:effectLst>
                <a:latin typeface="+mn-lt"/>
              </a:rPr>
            </a:br>
            <a:r>
              <a:rPr lang="pl-PL" sz="3200" b="1" i="1" dirty="0">
                <a:effectLst>
                  <a:outerShdw blurRad="38100" dist="38100" dir="2700000" algn="tl">
                    <a:srgbClr val="000000">
                      <a:alpha val="43137"/>
                    </a:srgbClr>
                  </a:outerShdw>
                </a:effectLst>
                <a:latin typeface="+mn-lt"/>
              </a:rPr>
              <a:t>i nadmiaru masy ciała u dzieci. Świat</a:t>
            </a:r>
          </a:p>
        </p:txBody>
      </p:sp>
      <p:graphicFrame>
        <p:nvGraphicFramePr>
          <p:cNvPr id="4" name="Symbol zastępczy zawartości 3">
            <a:extLst>
              <a:ext uri="{FF2B5EF4-FFF2-40B4-BE49-F238E27FC236}">
                <a16:creationId xmlns:a16="http://schemas.microsoft.com/office/drawing/2014/main" id="{2A73403F-80DE-4054-8C70-4DDEFEFB78EE}"/>
              </a:ext>
            </a:extLst>
          </p:cNvPr>
          <p:cNvGraphicFramePr>
            <a:graphicFrameLocks noGrp="1"/>
          </p:cNvGraphicFramePr>
          <p:nvPr>
            <p:ph idx="1"/>
            <p:extLst>
              <p:ext uri="{D42A27DB-BD31-4B8C-83A1-F6EECF244321}">
                <p14:modId xmlns:p14="http://schemas.microsoft.com/office/powerpoint/2010/main" val="361638869"/>
              </p:ext>
            </p:extLst>
          </p:nvPr>
        </p:nvGraphicFramePr>
        <p:xfrm>
          <a:off x="838200" y="1942583"/>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a:extLst>
              <a:ext uri="{FF2B5EF4-FFF2-40B4-BE49-F238E27FC236}">
                <a16:creationId xmlns:a16="http://schemas.microsoft.com/office/drawing/2014/main" id="{D6AC3887-9932-4FB6-BDBD-E1E432A1BE94}"/>
              </a:ext>
            </a:extLst>
          </p:cNvPr>
          <p:cNvSpPr/>
          <p:nvPr/>
        </p:nvSpPr>
        <p:spPr>
          <a:xfrm>
            <a:off x="5895975" y="2950356"/>
            <a:ext cx="6156250" cy="2542363"/>
          </a:xfrm>
          <a:prstGeom prst="rect">
            <a:avLst/>
          </a:prstGeom>
        </p:spPr>
        <p:txBody>
          <a:bodyPr wrap="square">
            <a:spAutoFit/>
          </a:bodyPr>
          <a:lstStyle/>
          <a:p>
            <a:pPr algn="r">
              <a:lnSpc>
                <a:spcPct val="150000"/>
              </a:lnSpc>
            </a:pPr>
            <a:r>
              <a:rPr lang="pl-PL" dirty="0"/>
              <a:t>Liczba dzieci z </a:t>
            </a:r>
            <a:r>
              <a:rPr lang="pl-PL" dirty="0">
                <a:solidFill>
                  <a:srgbClr val="FF0000"/>
                </a:solidFill>
              </a:rPr>
              <a:t>nadmierną masą ciała </a:t>
            </a:r>
            <a:r>
              <a:rPr lang="pl-PL" dirty="0"/>
              <a:t>oraz otyłością </a:t>
            </a:r>
            <a:r>
              <a:rPr lang="pl-PL" b="1" u="sng" dirty="0"/>
              <a:t>zwiększyła</a:t>
            </a:r>
            <a:r>
              <a:rPr lang="pl-PL" dirty="0"/>
              <a:t> aż </a:t>
            </a:r>
            <a:r>
              <a:rPr lang="pl-PL" b="1" dirty="0">
                <a:solidFill>
                  <a:srgbClr val="FF0000"/>
                </a:solidFill>
              </a:rPr>
              <a:t>trzykrotnie</a:t>
            </a:r>
            <a:r>
              <a:rPr lang="pl-PL" dirty="0"/>
              <a:t>. </a:t>
            </a:r>
            <a:br>
              <a:rPr lang="pl-PL" dirty="0"/>
            </a:br>
            <a:r>
              <a:rPr lang="pl-PL" dirty="0"/>
              <a:t>Gwałtowny wzrost tych zaburzeń osiąga skalę epidemii. </a:t>
            </a:r>
          </a:p>
          <a:p>
            <a:pPr algn="r">
              <a:lnSpc>
                <a:spcPct val="150000"/>
              </a:lnSpc>
            </a:pPr>
            <a:endParaRPr lang="pl-PL" dirty="0"/>
          </a:p>
          <a:p>
            <a:pPr algn="r">
              <a:lnSpc>
                <a:spcPct val="150000"/>
              </a:lnSpc>
            </a:pPr>
            <a:r>
              <a:rPr lang="pl-PL" dirty="0"/>
              <a:t>Liczba dzieci z </a:t>
            </a:r>
            <a:r>
              <a:rPr lang="pl-PL" dirty="0">
                <a:solidFill>
                  <a:srgbClr val="FF0000"/>
                </a:solidFill>
              </a:rPr>
              <a:t>niedoborem masy ciała </a:t>
            </a:r>
            <a:r>
              <a:rPr lang="pl-PL" b="1" u="sng" dirty="0"/>
              <a:t>zmniejszyła</a:t>
            </a:r>
            <a:r>
              <a:rPr lang="pl-PL" dirty="0"/>
              <a:t> </a:t>
            </a:r>
            <a:br>
              <a:rPr lang="pl-PL" dirty="0"/>
            </a:br>
            <a:r>
              <a:rPr lang="pl-PL" dirty="0"/>
              <a:t>się </a:t>
            </a:r>
            <a:r>
              <a:rPr lang="pl-PL" b="1" u="sng" dirty="0"/>
              <a:t>nieznacznie</a:t>
            </a:r>
            <a:r>
              <a:rPr lang="pl-PL" dirty="0"/>
              <a:t> (z 9,2% w 1975 roku do 8,4% w 2016 roku.)</a:t>
            </a:r>
          </a:p>
        </p:txBody>
      </p:sp>
      <p:sp>
        <p:nvSpPr>
          <p:cNvPr id="6" name="Prostokąt 5">
            <a:extLst>
              <a:ext uri="{FF2B5EF4-FFF2-40B4-BE49-F238E27FC236}">
                <a16:creationId xmlns:a16="http://schemas.microsoft.com/office/drawing/2014/main" id="{95EE9BF6-06D9-41A3-A2F3-D2020829FDAF}"/>
              </a:ext>
            </a:extLst>
          </p:cNvPr>
          <p:cNvSpPr/>
          <p:nvPr/>
        </p:nvSpPr>
        <p:spPr>
          <a:xfrm>
            <a:off x="5203576" y="6488668"/>
            <a:ext cx="1112805" cy="253916"/>
          </a:xfrm>
          <a:prstGeom prst="rect">
            <a:avLst/>
          </a:prstGeom>
        </p:spPr>
        <p:txBody>
          <a:bodyPr wrap="none">
            <a:spAutoFit/>
          </a:bodyPr>
          <a:lstStyle/>
          <a:p>
            <a:pPr lvl="0">
              <a:defRPr/>
            </a:pPr>
            <a:r>
              <a:rPr lang="pl-PL" sz="1050" i="1" dirty="0"/>
              <a:t>The Lancet, 2017</a:t>
            </a:r>
            <a:endParaRPr lang="pl-PL" sz="1050" i="1" dirty="0">
              <a:solidFill>
                <a:prstClr val="black"/>
              </a:solidFill>
            </a:endParaRPr>
          </a:p>
        </p:txBody>
      </p:sp>
      <p:cxnSp>
        <p:nvCxnSpPr>
          <p:cNvPr id="7" name="Łącznik prosty 6">
            <a:extLst>
              <a:ext uri="{FF2B5EF4-FFF2-40B4-BE49-F238E27FC236}">
                <a16:creationId xmlns:a16="http://schemas.microsoft.com/office/drawing/2014/main" id="{C07CE0FF-70F4-494D-A179-119B45421AD0}"/>
              </a:ext>
            </a:extLst>
          </p:cNvPr>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847829"/>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5CEF5CD4-9B74-4664-9DF2-7B7963DAD610}"/>
              </a:ext>
            </a:extLst>
          </p:cNvPr>
          <p:cNvSpPr/>
          <p:nvPr/>
        </p:nvSpPr>
        <p:spPr>
          <a:xfrm>
            <a:off x="5204240" y="6611779"/>
            <a:ext cx="1075936" cy="246221"/>
          </a:xfrm>
          <a:prstGeom prst="rect">
            <a:avLst/>
          </a:prstGeom>
        </p:spPr>
        <p:txBody>
          <a:bodyPr wrap="none">
            <a:spAutoFit/>
          </a:bodyPr>
          <a:lstStyle/>
          <a:p>
            <a:pPr lvl="0">
              <a:defRPr/>
            </a:pPr>
            <a:r>
              <a:rPr lang="pl-PL" sz="1000" dirty="0"/>
              <a:t>The Lancet, 2017</a:t>
            </a:r>
            <a:endParaRPr kumimoji="0" lang="pl-PL" sz="1000" b="0" i="1" u="none" strike="noStrike" kern="1200" cap="none" spc="0" normalizeH="0" baseline="0" noProof="0" dirty="0">
              <a:ln>
                <a:noFill/>
              </a:ln>
              <a:solidFill>
                <a:prstClr val="black"/>
              </a:solidFill>
              <a:effectLst/>
              <a:uLnTx/>
              <a:uFillTx/>
              <a:latin typeface="Calibri"/>
              <a:ea typeface="+mn-ea"/>
              <a:cs typeface="+mn-cs"/>
            </a:endParaRPr>
          </a:p>
        </p:txBody>
      </p:sp>
      <p:sp>
        <p:nvSpPr>
          <p:cNvPr id="2" name="Tytuł 1"/>
          <p:cNvSpPr>
            <a:spLocks noGrp="1"/>
          </p:cNvSpPr>
          <p:nvPr>
            <p:ph type="title"/>
          </p:nvPr>
        </p:nvSpPr>
        <p:spPr>
          <a:xfrm>
            <a:off x="283076" y="53242"/>
            <a:ext cx="11695814" cy="1325563"/>
          </a:xfrm>
        </p:spPr>
        <p:txBody>
          <a:bodyPr>
            <a:noAutofit/>
          </a:bodyPr>
          <a:lstStyle/>
          <a:p>
            <a:pPr algn="ctr"/>
            <a:r>
              <a:rPr lang="pl-PL" sz="3200" b="1" i="1" dirty="0">
                <a:effectLst>
                  <a:outerShdw blurRad="38100" dist="38100" dir="2700000" algn="tl">
                    <a:srgbClr val="000000">
                      <a:alpha val="43137"/>
                    </a:srgbClr>
                  </a:outerShdw>
                </a:effectLst>
                <a:latin typeface="+mn-lt"/>
              </a:rPr>
              <a:t>Zjawisko niedoboru oraz nadmiaru masy ciała.</a:t>
            </a:r>
            <a:br>
              <a:rPr lang="pl-PL" sz="3200" b="1" i="1" dirty="0">
                <a:effectLst>
                  <a:outerShdw blurRad="38100" dist="38100" dir="2700000" algn="tl">
                    <a:srgbClr val="000000">
                      <a:alpha val="43137"/>
                    </a:srgbClr>
                  </a:outerShdw>
                </a:effectLst>
                <a:latin typeface="+mn-lt"/>
              </a:rPr>
            </a:br>
            <a:r>
              <a:rPr lang="pl-PL" sz="3200" b="1" i="1" dirty="0">
                <a:effectLst>
                  <a:outerShdw blurRad="38100" dist="38100" dir="2700000" algn="tl">
                    <a:srgbClr val="000000">
                      <a:alpha val="43137"/>
                    </a:srgbClr>
                  </a:outerShdw>
                </a:effectLst>
                <a:latin typeface="+mn-lt"/>
              </a:rPr>
              <a:t>Świat</a:t>
            </a:r>
            <a:endParaRPr lang="pl-PL" sz="3200" i="1" dirty="0">
              <a:effectLst>
                <a:outerShdw blurRad="38100" dist="38100" dir="2700000" algn="tl">
                  <a:srgbClr val="000000">
                    <a:alpha val="43137"/>
                  </a:srgbClr>
                </a:outerShdw>
              </a:effectLst>
              <a:latin typeface="+mn-lt"/>
            </a:endParaRPr>
          </a:p>
        </p:txBody>
      </p:sp>
      <p:cxnSp>
        <p:nvCxnSpPr>
          <p:cNvPr id="8" name="Łącznik prosty 7"/>
          <p:cNvCxnSpPr/>
          <p:nvPr/>
        </p:nvCxnSpPr>
        <p:spPr>
          <a:xfrm>
            <a:off x="923925" y="6543675"/>
            <a:ext cx="10106025" cy="19050"/>
          </a:xfrm>
          <a:prstGeom prst="line">
            <a:avLst/>
          </a:prstGeom>
        </p:spPr>
        <p:style>
          <a:lnRef idx="1">
            <a:schemeClr val="accent1"/>
          </a:lnRef>
          <a:fillRef idx="0">
            <a:schemeClr val="accent1"/>
          </a:fillRef>
          <a:effectRef idx="0">
            <a:schemeClr val="accent1"/>
          </a:effectRef>
          <a:fontRef idx="minor">
            <a:schemeClr val="tx1"/>
          </a:fontRef>
        </p:style>
      </p:cxnSp>
      <p:sp>
        <p:nvSpPr>
          <p:cNvPr id="3" name="Prostokąt 2">
            <a:extLst>
              <a:ext uri="{FF2B5EF4-FFF2-40B4-BE49-F238E27FC236}">
                <a16:creationId xmlns:a16="http://schemas.microsoft.com/office/drawing/2014/main" id="{276EF411-AC21-418A-BC8D-FBA013F06152}"/>
              </a:ext>
            </a:extLst>
          </p:cNvPr>
          <p:cNvSpPr/>
          <p:nvPr/>
        </p:nvSpPr>
        <p:spPr>
          <a:xfrm>
            <a:off x="283076" y="5220236"/>
            <a:ext cx="9842327" cy="1323439"/>
          </a:xfrm>
          <a:prstGeom prst="rect">
            <a:avLst/>
          </a:prstGeom>
        </p:spPr>
        <p:txBody>
          <a:bodyPr wrap="square">
            <a:spAutoFit/>
          </a:bodyPr>
          <a:lstStyle/>
          <a:p>
            <a:pPr lvl="0"/>
            <a:r>
              <a:rPr lang="pl-PL"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*Dziewczęta: wzrost z 5 mln w 1975r.</a:t>
            </a:r>
          </a:p>
          <a:p>
            <a:r>
              <a:rPr lang="pl-PL"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*Chłopcy: wzrost z 6 mln w 1975r.</a:t>
            </a:r>
          </a:p>
          <a:p>
            <a:pPr lvl="0"/>
            <a:endParaRPr lang="pl-PL" sz="2000" i="1" dirty="0">
              <a:effectLst>
                <a:outerShdw blurRad="38100" dist="38100" dir="2700000" algn="tl">
                  <a:srgbClr val="000000">
                    <a:alpha val="43137"/>
                  </a:srgbClr>
                </a:outerShdw>
              </a:effectLst>
            </a:endParaRPr>
          </a:p>
          <a:p>
            <a:pPr algn="just"/>
            <a:endParaRPr lang="pl-PL" sz="2000" b="1" i="1" dirty="0">
              <a:effectLst>
                <a:outerShdw blurRad="38100" dist="38100" dir="2700000" algn="tl">
                  <a:srgbClr val="000000">
                    <a:alpha val="43137"/>
                  </a:srgbClr>
                </a:outerShdw>
              </a:effectLst>
            </a:endParaRPr>
          </a:p>
        </p:txBody>
      </p:sp>
      <p:graphicFrame>
        <p:nvGraphicFramePr>
          <p:cNvPr id="7" name="Diagram 6">
            <a:extLst>
              <a:ext uri="{FF2B5EF4-FFF2-40B4-BE49-F238E27FC236}">
                <a16:creationId xmlns:a16="http://schemas.microsoft.com/office/drawing/2014/main" id="{2B8CDDCA-3B50-4B8B-99DC-D62DE4863151}"/>
              </a:ext>
            </a:extLst>
          </p:cNvPr>
          <p:cNvGraphicFramePr/>
          <p:nvPr>
            <p:extLst>
              <p:ext uri="{D42A27DB-BD31-4B8C-83A1-F6EECF244321}">
                <p14:modId xmlns:p14="http://schemas.microsoft.com/office/powerpoint/2010/main" val="2799035750"/>
              </p:ext>
            </p:extLst>
          </p:nvPr>
        </p:nvGraphicFramePr>
        <p:xfrm>
          <a:off x="-229829" y="1380503"/>
          <a:ext cx="12651657" cy="45623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Prostokąt 14">
            <a:extLst>
              <a:ext uri="{FF2B5EF4-FFF2-40B4-BE49-F238E27FC236}">
                <a16:creationId xmlns:a16="http://schemas.microsoft.com/office/drawing/2014/main" id="{DC4B27C1-DEE9-49D5-9B63-774CCE29E52E}"/>
              </a:ext>
            </a:extLst>
          </p:cNvPr>
          <p:cNvSpPr/>
          <p:nvPr/>
        </p:nvSpPr>
        <p:spPr>
          <a:xfrm>
            <a:off x="0" y="5995367"/>
            <a:ext cx="12421829" cy="646331"/>
          </a:xfrm>
          <a:prstGeom prst="rect">
            <a:avLst/>
          </a:prstGeom>
        </p:spPr>
        <p:txBody>
          <a:bodyPr wrap="square">
            <a:spAutoFit/>
          </a:bodyPr>
          <a:lstStyle/>
          <a:p>
            <a:pPr marL="285750" indent="-285750">
              <a:buFont typeface="Arial" panose="020B0604020202020204" pitchFamily="34" charset="0"/>
              <a:buChar char="•"/>
            </a:pPr>
            <a:r>
              <a:rPr lang="pl-PL" dirty="0"/>
              <a:t>Do regionów o największym wzroście odsetka dzieci z nadmierną masą ciała należą: </a:t>
            </a:r>
            <a:r>
              <a:rPr lang="pl-PL" b="1" dirty="0">
                <a:solidFill>
                  <a:srgbClr val="C00000"/>
                </a:solidFill>
              </a:rPr>
              <a:t>Azja Wschodnia  i Południowa, Północna Afryka</a:t>
            </a:r>
            <a:r>
              <a:rPr lang="pl-PL" dirty="0">
                <a:solidFill>
                  <a:srgbClr val="C00000"/>
                </a:solidFill>
              </a:rPr>
              <a:t>. </a:t>
            </a:r>
          </a:p>
        </p:txBody>
      </p:sp>
    </p:spTree>
  </p:cSld>
  <p:clrMapOvr>
    <a:masterClrMapping/>
  </p:clrMapOvr>
  <p:transition>
    <p:wipe/>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864</TotalTime>
  <Words>2842</Words>
  <Application>Microsoft Office PowerPoint</Application>
  <PresentationFormat>Panoramiczny</PresentationFormat>
  <Paragraphs>217</Paragraphs>
  <Slides>18</Slides>
  <Notes>8</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18</vt:i4>
      </vt:variant>
    </vt:vector>
  </HeadingPairs>
  <TitlesOfParts>
    <vt:vector size="28" baseType="lpstr">
      <vt:lpstr>Arial</vt:lpstr>
      <vt:lpstr>Arial Narrow</vt:lpstr>
      <vt:lpstr>Arial Unicode MS</vt:lpstr>
      <vt:lpstr>Calibri</vt:lpstr>
      <vt:lpstr>Calibri Light</vt:lpstr>
      <vt:lpstr>Gabriola</vt:lpstr>
      <vt:lpstr>Georgia</vt:lpstr>
      <vt:lpstr>Times New Roman</vt:lpstr>
      <vt:lpstr>Wingdings 3</vt:lpstr>
      <vt:lpstr>Motyw pakietu Office</vt:lpstr>
      <vt:lpstr>   Podwójny ciężar społeczny XXI wieku:  niedobór i nadmiar masy ciała  </vt:lpstr>
      <vt:lpstr>Zdolność magazynowania energii w postaci tkanki tłuszczowej miała przynosić przeżycie w warunkach długich tygodni głodu </vt:lpstr>
      <vt:lpstr>Nadmiar masy ciała   jako problem medyczny: Twierdzenia Hipokratesa </vt:lpstr>
      <vt:lpstr>Akceptacja nadmiaru masy ciała jako zjawiska medycznego </vt:lpstr>
      <vt:lpstr>Etiopatogeneza nadmiernej masy ciała  u dzieci</vt:lpstr>
      <vt:lpstr>Prezentacja programu PowerPoint</vt:lpstr>
      <vt:lpstr>Metodologia</vt:lpstr>
      <vt:lpstr>Tendencje dotyczące występowania niedoboru  i nadmiaru masy ciała u dzieci. Świat</vt:lpstr>
      <vt:lpstr>Zjawisko niedoboru oraz nadmiaru masy ciała. Świat</vt:lpstr>
      <vt:lpstr>Nadmierna masa ciała wśród dzieci i młodzieży w skali światowej </vt:lpstr>
      <vt:lpstr>Niedobór masy ciała wśród dzieci i młodzieży  w skali światowej </vt:lpstr>
      <vt:lpstr>Niedobór masy ciała w parze z nadmiarem masy ciała wśród dzieci i młodzieży. Zjawisko odnotowane na kontynencie Afrykańskim </vt:lpstr>
      <vt:lpstr>Podwójny ciężar: współistnienie niedożywienia wraz z nadwagą i otyłością lub związanymi z dietą chorobami niezakaźnymi w obrębie osób, gospodarstw domowych i populacji oraz w całym cyklu życia.</vt:lpstr>
      <vt:lpstr>POLSKA</vt:lpstr>
      <vt:lpstr>Wnioski:  </vt:lpstr>
      <vt:lpstr>Czy da się wyleczyć nieprawidłową masę ciała? </vt:lpstr>
      <vt:lpstr>   Dziękuję za uwagę</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Podwójny ciężar społeczeny:  niedożywienie  i nadmierna masa ciała</dc:title>
  <dc:creator>Monika Kaczoruk</dc:creator>
  <cp:lastModifiedBy>Wyderka</cp:lastModifiedBy>
  <cp:revision>59</cp:revision>
  <dcterms:created xsi:type="dcterms:W3CDTF">2019-11-26T14:56:18Z</dcterms:created>
  <dcterms:modified xsi:type="dcterms:W3CDTF">2019-12-06T23:07:13Z</dcterms:modified>
</cp:coreProperties>
</file>