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media/image3.png" ContentType="image/png"/>
  <Override PartName="/ppt/media/image28.png" ContentType="image/png"/>
  <Override PartName="/ppt/media/image1.jpeg" ContentType="image/jpeg"/>
  <Override PartName="/ppt/media/image2.jpeg" ContentType="image/jpeg"/>
  <Override PartName="/ppt/media/image4.jpeg" ContentType="image/jpeg"/>
  <Override PartName="/ppt/media/image7.png" ContentType="image/png"/>
  <Override PartName="/ppt/media/image5.jpeg" ContentType="image/jpeg"/>
  <Override PartName="/ppt/media/image21.png" ContentType="image/png"/>
  <Override PartName="/ppt/media/image6.jpeg" ContentType="image/jpeg"/>
  <Override PartName="/ppt/media/image8.jpeg" ContentType="image/jpeg"/>
  <Override PartName="/ppt/media/image9.png" ContentType="image/png"/>
  <Override PartName="/ppt/media/image10.png" ContentType="image/png"/>
  <Override PartName="/ppt/media/image11.jpeg" ContentType="image/jpeg"/>
  <Override PartName="/ppt/media/image12.png" ContentType="image/png"/>
  <Override PartName="/ppt/media/image13.png" ContentType="image/png"/>
  <Override PartName="/ppt/media/image14.png" ContentType="image/png"/>
  <Override PartName="/ppt/media/image15.jpeg" ContentType="image/jpeg"/>
  <Override PartName="/ppt/media/image16.png" ContentType="image/png"/>
  <Override PartName="/ppt/media/image17.png" ContentType="image/png"/>
  <Override PartName="/ppt/media/image18.png" ContentType="image/png"/>
  <Override PartName="/ppt/media/image22.png" ContentType="image/png"/>
  <Override PartName="/ppt/media/image19.jpeg" ContentType="image/jpeg"/>
  <Override PartName="/ppt/media/image20.png" ContentType="image/png"/>
  <Override PartName="/ppt/media/image23.jpeg" ContentType="image/jpeg"/>
  <Override PartName="/ppt/media/image24.png" ContentType="image/png"/>
  <Override PartName="/ppt/media/image25.png" ContentType="image/png"/>
  <Override PartName="/ppt/media/image26.png" ContentType="image/png"/>
  <Override PartName="/ppt/media/image27.jpeg" ContentType="image/jpeg"/>
  <Override PartName="/ppt/media/image29.png" ContentType="image/png"/>
  <Override PartName="/ppt/media/image30.png" ContentType="image/png"/>
  <Override PartName="/ppt/media/image31.jpeg" ContentType="image/jpeg"/>
  <Override PartName="/ppt/media/image32.png" ContentType="image/png"/>
  <Override PartName="/ppt/media/image33.png" ContentType="image/png"/>
  <Override PartName="/ppt/media/image34.png" ContentType="image/png"/>
  <Override PartName="/ppt/media/image35.jpeg" ContentType="image/jpeg"/>
  <Override PartName="/ppt/media/image36.png" ContentType="image/png"/>
  <Override PartName="/ppt/media/image37.png" ContentType="image/png"/>
  <Override PartName="/ppt/media/image38.jpeg" ContentType="image/jpeg"/>
  <Override PartName="/ppt/media/image3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85800" y="1743120"/>
            <a:ext cx="77716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1743120"/>
            <a:ext cx="77716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85800" y="1743120"/>
            <a:ext cx="77716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85800" y="1743120"/>
            <a:ext cx="77716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85800" y="1743120"/>
            <a:ext cx="77716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85800" y="1743120"/>
            <a:ext cx="77716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85800" y="1743120"/>
            <a:ext cx="77716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85800" y="1743120"/>
            <a:ext cx="7771680" cy="5309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85800" y="1743120"/>
            <a:ext cx="77716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85800" y="1743120"/>
            <a:ext cx="77716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5800" y="1743120"/>
            <a:ext cx="77716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85800" y="1743120"/>
            <a:ext cx="77716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85800" y="1743120"/>
            <a:ext cx="77716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85800" y="1743120"/>
            <a:ext cx="77716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85800" y="1743120"/>
            <a:ext cx="77716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85800" y="1743120"/>
            <a:ext cx="77716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5800" y="1743120"/>
            <a:ext cx="77716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1743120"/>
            <a:ext cx="77716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85800" y="1743120"/>
            <a:ext cx="7771680" cy="5309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85800" y="1743120"/>
            <a:ext cx="77716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85800" y="1743120"/>
            <a:ext cx="77716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5800" y="1743120"/>
            <a:ext cx="77716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1743120"/>
            <a:ext cx="77716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r>
              <a:rPr b="0" lang="pl-PL" sz="1800" spc="-1" strike="noStrike">
                <a:latin typeface="Arial"/>
              </a:rPr>
              <a:t>Kliknij, aby edytować format tekstu tytułu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latin typeface="Arial"/>
              </a:rPr>
              <a:t>Kliknij, aby edytować format tekstu konspektu</a:t>
            </a:r>
            <a:endParaRPr b="0" lang="pl-PL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latin typeface="Arial"/>
              </a:rPr>
              <a:t>Drugi poziom konspektu</a:t>
            </a:r>
            <a:endParaRPr b="0" lang="pl-PL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latin typeface="Arial"/>
              </a:rPr>
              <a:t>Trzeci poziom konspektu</a:t>
            </a:r>
            <a:endParaRPr b="0" lang="pl-PL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latin typeface="Arial"/>
              </a:rPr>
              <a:t>Czwarty poziom konspektu</a:t>
            </a:r>
            <a:endParaRPr b="0" lang="pl-PL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Piąty poziom konspektu</a:t>
            </a:r>
            <a:endParaRPr b="0" lang="pl-PL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Szósty poziom konspektu</a:t>
            </a:r>
            <a:endParaRPr b="0" lang="pl-PL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Siódmy poziom konspektu</a:t>
            </a:r>
            <a:endParaRPr b="0" lang="pl-PL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pl-PL" sz="4400" spc="-1" strike="noStrike">
                <a:latin typeface="Arial"/>
              </a:rPr>
              <a:t>Kliknij, aby edytować format tekstu tytułu</a:t>
            </a:r>
            <a:endParaRPr b="0" lang="pl-PL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latin typeface="Arial"/>
              </a:rPr>
              <a:t>Kliknij, aby edytować format tekstu konspektu</a:t>
            </a:r>
            <a:endParaRPr b="0" lang="pl-PL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latin typeface="Arial"/>
              </a:rPr>
              <a:t>Drugi poziom konspektu</a:t>
            </a:r>
            <a:endParaRPr b="0" lang="pl-PL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latin typeface="Arial"/>
              </a:rPr>
              <a:t>Trzeci poziom konspektu</a:t>
            </a:r>
            <a:endParaRPr b="0" lang="pl-PL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latin typeface="Arial"/>
              </a:rPr>
              <a:t>Czwarty poziom konspektu</a:t>
            </a:r>
            <a:endParaRPr b="0" lang="pl-PL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Piąty poziom konspektu</a:t>
            </a:r>
            <a:endParaRPr b="0" lang="pl-PL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Szósty poziom konspektu</a:t>
            </a:r>
            <a:endParaRPr b="0" lang="pl-PL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Siódmy poziom konspektu</a:t>
            </a:r>
            <a:endParaRPr b="0" lang="pl-PL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png"/><Relationship Id="rId3" Type="http://schemas.openxmlformats.org/officeDocument/2006/relationships/hyperlink" Target="https://mamdziecko.interia.pl/zdrowie/news-coraz-wiecej-odmow-szczepien-mapa-wstydu-pokazuje-skale-zjaw,nId,2609446" TargetMode="External"/><Relationship Id="rId4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1728000" y="1411200"/>
            <a:ext cx="7415640" cy="201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>
              <a:lnSpc>
                <a:spcPct val="90000"/>
              </a:lnSpc>
            </a:pPr>
            <a:r>
              <a:rPr b="1" lang="pl-PL" sz="3600" spc="-1" strike="noStrike">
                <a:solidFill>
                  <a:srgbClr val="033e87"/>
                </a:solidFill>
                <a:latin typeface="Century Gothic"/>
              </a:rPr>
              <a:t>Walka z obowiązkiem szczepień – analiza komentarzy przeciwników szczepień na Facebooku.</a:t>
            </a:r>
            <a:endParaRPr b="0" lang="pl-PL" sz="3600" spc="-1" strike="noStrike">
              <a:latin typeface="Arial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1763640" y="4780080"/>
            <a:ext cx="4428000" cy="126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ts val="2001"/>
              </a:lnSpc>
              <a:spcBef>
                <a:spcPts val="1001"/>
              </a:spcBef>
            </a:pPr>
            <a:r>
              <a:rPr b="0" i="1" lang="pl-PL" sz="2400" spc="-1" strike="noStrike" u="sng">
                <a:solidFill>
                  <a:srgbClr val="033e87"/>
                </a:solidFill>
                <a:uFillTx/>
                <a:latin typeface="Century Gothic"/>
                <a:ea typeface="DejaVu Sans"/>
              </a:rPr>
              <a:t>Krzysztof Klimiuk</a:t>
            </a:r>
            <a:endParaRPr b="0" lang="pl-PL" sz="2400" spc="-1" strike="noStrike">
              <a:latin typeface="Arial"/>
            </a:endParaRPr>
          </a:p>
          <a:p>
            <a:pPr>
              <a:lnSpc>
                <a:spcPts val="2001"/>
              </a:lnSpc>
              <a:spcBef>
                <a:spcPts val="1001"/>
              </a:spcBef>
            </a:pPr>
            <a:r>
              <a:rPr b="0" i="1" lang="pl-PL" sz="2400" spc="-1" strike="noStrike" u="sng">
                <a:solidFill>
                  <a:srgbClr val="033e87"/>
                </a:solidFill>
                <a:uFillTx/>
                <a:latin typeface="Century Gothic"/>
                <a:ea typeface="DejaVu Sans"/>
              </a:rPr>
              <a:t>Karolina Biernacka</a:t>
            </a:r>
            <a:endParaRPr b="0" lang="pl-PL" sz="2400" spc="-1" strike="noStrike">
              <a:latin typeface="Arial"/>
            </a:endParaRPr>
          </a:p>
          <a:p>
            <a:pPr>
              <a:lnSpc>
                <a:spcPts val="2001"/>
              </a:lnSpc>
              <a:spcBef>
                <a:spcPts val="1001"/>
              </a:spcBef>
            </a:pPr>
            <a:r>
              <a:rPr b="0" i="1" lang="pl-PL" sz="2400" spc="-1" strike="noStrike">
                <a:solidFill>
                  <a:srgbClr val="033e87"/>
                </a:solidFill>
                <a:latin typeface="Century Gothic"/>
                <a:ea typeface="DejaVu Sans"/>
              </a:rPr>
              <a:t>Dr hab. Łukasz Balwicki</a:t>
            </a:r>
            <a:endParaRPr b="0" lang="pl-PL" sz="2400" spc="-1" strike="noStrike">
              <a:latin typeface="Arial"/>
            </a:endParaRPr>
          </a:p>
          <a:p>
            <a:pPr>
              <a:lnSpc>
                <a:spcPts val="2001"/>
              </a:lnSpc>
              <a:spcBef>
                <a:spcPts val="1001"/>
              </a:spcBef>
            </a:pPr>
            <a:endParaRPr b="0" lang="pl-PL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984240" y="144000"/>
            <a:ext cx="6935400" cy="81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1" lang="pl-PL" sz="2800" spc="-1" strike="noStrike">
                <a:solidFill>
                  <a:srgbClr val="033e87"/>
                </a:solidFill>
                <a:latin typeface="Century Gothic"/>
                <a:ea typeface="DejaVu Sans"/>
              </a:rPr>
              <a:t>Wyniki</a:t>
            </a:r>
            <a:endParaRPr b="0" lang="pl-PL" sz="28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pl-PL" sz="2800" spc="-1" strike="noStrike">
                <a:solidFill>
                  <a:srgbClr val="033e87"/>
                </a:solidFill>
                <a:latin typeface="Century Gothic"/>
                <a:ea typeface="DejaVu Sans"/>
              </a:rPr>
              <a:t>Własne doświadczenia – 10,43%</a:t>
            </a:r>
            <a:endParaRPr b="0" lang="pl-PL" sz="2800" spc="-1" strike="noStrike">
              <a:latin typeface="Arial"/>
            </a:endParaRPr>
          </a:p>
        </p:txBody>
      </p:sp>
      <p:pic>
        <p:nvPicPr>
          <p:cNvPr id="109" name="" descr=""/>
          <p:cNvPicPr/>
          <p:nvPr/>
        </p:nvPicPr>
        <p:blipFill>
          <a:blip r:embed="rId2"/>
          <a:stretch/>
        </p:blipFill>
        <p:spPr>
          <a:xfrm>
            <a:off x="432000" y="1008000"/>
            <a:ext cx="8423640" cy="503640"/>
          </a:xfrm>
          <a:prstGeom prst="rect">
            <a:avLst/>
          </a:prstGeom>
          <a:ln>
            <a:noFill/>
          </a:ln>
        </p:spPr>
      </p:pic>
      <p:pic>
        <p:nvPicPr>
          <p:cNvPr id="110" name="" descr=""/>
          <p:cNvPicPr/>
          <p:nvPr/>
        </p:nvPicPr>
        <p:blipFill>
          <a:blip r:embed="rId3"/>
          <a:stretch/>
        </p:blipFill>
        <p:spPr>
          <a:xfrm>
            <a:off x="720000" y="1918080"/>
            <a:ext cx="5816880" cy="1537560"/>
          </a:xfrm>
          <a:prstGeom prst="rect">
            <a:avLst/>
          </a:prstGeom>
          <a:ln>
            <a:noFill/>
          </a:ln>
        </p:spPr>
      </p:pic>
      <p:pic>
        <p:nvPicPr>
          <p:cNvPr id="111" name="" descr=""/>
          <p:cNvPicPr/>
          <p:nvPr/>
        </p:nvPicPr>
        <p:blipFill>
          <a:blip r:embed="rId4"/>
          <a:stretch/>
        </p:blipFill>
        <p:spPr>
          <a:xfrm>
            <a:off x="2361960" y="3520080"/>
            <a:ext cx="6618240" cy="2599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984240" y="144000"/>
            <a:ext cx="7367400" cy="81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1" lang="pl-PL" sz="2800" spc="-1" strike="noStrike">
                <a:solidFill>
                  <a:srgbClr val="033e87"/>
                </a:solidFill>
                <a:latin typeface="Century Gothic"/>
                <a:ea typeface="DejaVu Sans"/>
              </a:rPr>
              <a:t>Wyniki</a:t>
            </a:r>
            <a:endParaRPr b="0" lang="pl-PL" sz="28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pl-PL" sz="2800" spc="-1" strike="noStrike">
                <a:solidFill>
                  <a:srgbClr val="033e87"/>
                </a:solidFill>
                <a:latin typeface="Century Gothic"/>
                <a:ea typeface="DejaVu Sans"/>
              </a:rPr>
              <a:t>Moralność, religia i światopogląd - 8,76%</a:t>
            </a:r>
            <a:endParaRPr b="0" lang="pl-PL" sz="2800" spc="-1" strike="noStrike">
              <a:latin typeface="Arial"/>
            </a:endParaRPr>
          </a:p>
        </p:txBody>
      </p:sp>
      <p:pic>
        <p:nvPicPr>
          <p:cNvPr id="113" name="" descr=""/>
          <p:cNvPicPr/>
          <p:nvPr/>
        </p:nvPicPr>
        <p:blipFill>
          <a:blip r:embed="rId2"/>
          <a:stretch/>
        </p:blipFill>
        <p:spPr>
          <a:xfrm>
            <a:off x="504000" y="958680"/>
            <a:ext cx="8735040" cy="912960"/>
          </a:xfrm>
          <a:prstGeom prst="rect">
            <a:avLst/>
          </a:prstGeom>
          <a:ln>
            <a:noFill/>
          </a:ln>
        </p:spPr>
      </p:pic>
      <p:pic>
        <p:nvPicPr>
          <p:cNvPr id="114" name="" descr=""/>
          <p:cNvPicPr/>
          <p:nvPr/>
        </p:nvPicPr>
        <p:blipFill>
          <a:blip r:embed="rId3"/>
          <a:stretch/>
        </p:blipFill>
        <p:spPr>
          <a:xfrm>
            <a:off x="648000" y="2016000"/>
            <a:ext cx="5879520" cy="1871640"/>
          </a:xfrm>
          <a:prstGeom prst="rect">
            <a:avLst/>
          </a:prstGeom>
          <a:ln>
            <a:noFill/>
          </a:ln>
        </p:spPr>
      </p:pic>
      <p:pic>
        <p:nvPicPr>
          <p:cNvPr id="115" name="" descr=""/>
          <p:cNvPicPr/>
          <p:nvPr/>
        </p:nvPicPr>
        <p:blipFill>
          <a:blip r:embed="rId4"/>
          <a:stretch/>
        </p:blipFill>
        <p:spPr>
          <a:xfrm>
            <a:off x="1573920" y="3835440"/>
            <a:ext cx="7292880" cy="1276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984240" y="144000"/>
            <a:ext cx="7223400" cy="81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1" lang="pl-PL" sz="2800" spc="-1" strike="noStrike">
                <a:solidFill>
                  <a:srgbClr val="033e87"/>
                </a:solidFill>
                <a:latin typeface="Century Gothic"/>
                <a:ea typeface="DejaVu Sans"/>
              </a:rPr>
              <a:t>Wyniki</a:t>
            </a:r>
            <a:endParaRPr b="0" lang="pl-PL" sz="28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pl-PL" sz="2800" spc="-1" strike="noStrike">
                <a:solidFill>
                  <a:srgbClr val="033e87"/>
                </a:solidFill>
                <a:latin typeface="Century Gothic"/>
                <a:ea typeface="DejaVu Sans"/>
              </a:rPr>
              <a:t>Medycyna alternatywna – 5,45%</a:t>
            </a:r>
            <a:endParaRPr b="0" lang="pl-PL" sz="2800" spc="-1" strike="noStrike">
              <a:latin typeface="Arial"/>
            </a:endParaRPr>
          </a:p>
        </p:txBody>
      </p:sp>
      <p:pic>
        <p:nvPicPr>
          <p:cNvPr id="117" name="" descr=""/>
          <p:cNvPicPr/>
          <p:nvPr/>
        </p:nvPicPr>
        <p:blipFill>
          <a:blip r:embed="rId2"/>
          <a:stretch/>
        </p:blipFill>
        <p:spPr>
          <a:xfrm>
            <a:off x="484200" y="984960"/>
            <a:ext cx="8287200" cy="1390680"/>
          </a:xfrm>
          <a:prstGeom prst="rect">
            <a:avLst/>
          </a:prstGeom>
          <a:ln>
            <a:noFill/>
          </a:ln>
        </p:spPr>
      </p:pic>
      <p:pic>
        <p:nvPicPr>
          <p:cNvPr id="118" name="" descr=""/>
          <p:cNvPicPr/>
          <p:nvPr/>
        </p:nvPicPr>
        <p:blipFill>
          <a:blip r:embed="rId3"/>
          <a:stretch/>
        </p:blipFill>
        <p:spPr>
          <a:xfrm>
            <a:off x="1039320" y="2520000"/>
            <a:ext cx="6229440" cy="3959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984240" y="406440"/>
            <a:ext cx="6332040" cy="54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1" lang="pl-PL" sz="2800" spc="-1" strike="noStrike">
                <a:solidFill>
                  <a:srgbClr val="033e87"/>
                </a:solidFill>
                <a:latin typeface="Century Gothic"/>
                <a:ea typeface="DejaVu Sans"/>
              </a:rPr>
              <a:t>Wnioski</a:t>
            </a:r>
            <a:endParaRPr b="0" lang="pl-PL" sz="2800" spc="-1" strike="noStrike">
              <a:latin typeface="Arial"/>
            </a:endParaRPr>
          </a:p>
        </p:txBody>
      </p:sp>
      <p:sp>
        <p:nvSpPr>
          <p:cNvPr id="120" name="CustomShape 2"/>
          <p:cNvSpPr/>
          <p:nvPr/>
        </p:nvSpPr>
        <p:spPr>
          <a:xfrm>
            <a:off x="868320" y="1423080"/>
            <a:ext cx="7987320" cy="490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40000"/>
          </a:bodyPr>
          <a:p>
            <a:pPr algn="just">
              <a:lnSpc>
                <a:spcPct val="150000"/>
              </a:lnSpc>
              <a:spcBef>
                <a:spcPts val="1001"/>
              </a:spcBef>
            </a:pPr>
            <a:r>
              <a:rPr b="1" lang="pl-PL" sz="2800" spc="-1" strike="noStrike">
                <a:solidFill>
                  <a:srgbClr val="033e87"/>
                </a:solidFill>
                <a:latin typeface="Century Gothic"/>
                <a:ea typeface="DejaVu Sans"/>
              </a:rPr>
              <a:t>-  Stosunkowo duża ilość treści skoncentrowanych w kategoriach teorii spiskowych i dezinformacji może świadczyć o tym, że jest to społeczność cechująca się brakiem zaufania do naukowych osiągnięć medycyny. </a:t>
            </a:r>
            <a:endParaRPr b="0" lang="pl-PL" sz="2800" spc="-1" strike="noStrike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1001"/>
              </a:spcBef>
            </a:pPr>
            <a:endParaRPr b="0" lang="pl-PL" sz="2800" spc="-1" strike="noStrike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1001"/>
              </a:spcBef>
            </a:pPr>
            <a:r>
              <a:rPr b="1" lang="pl-PL" sz="2800" spc="-1" strike="noStrike">
                <a:solidFill>
                  <a:srgbClr val="033e87"/>
                </a:solidFill>
                <a:latin typeface="Century Gothic"/>
                <a:ea typeface="DejaVu Sans"/>
              </a:rPr>
              <a:t>- Zaskakująco wiele komentarzy dotyczyło własnych negatywnych doświadczeń ze szczepieniami, co kontrastuje z oficjalnymi statystykami występowania NOP. </a:t>
            </a:r>
            <a:endParaRPr b="0" lang="pl-PL" sz="2800" spc="-1" strike="noStrike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1001"/>
              </a:spcBef>
            </a:pPr>
            <a:endParaRPr b="0" lang="pl-PL" sz="2800" spc="-1" strike="noStrike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1001"/>
              </a:spcBef>
            </a:pPr>
            <a:r>
              <a:rPr b="1" lang="pl-PL" sz="2800" spc="-1" strike="noStrike">
                <a:solidFill>
                  <a:srgbClr val="033e87"/>
                </a:solidFill>
                <a:latin typeface="Century Gothic"/>
                <a:ea typeface="DejaVu Sans"/>
              </a:rPr>
              <a:t>-  Promocja szczepień powinna odnosić się do argumentacji oponentów szczepień. </a:t>
            </a:r>
            <a:endParaRPr b="0" lang="pl-PL" sz="2800" spc="-1" strike="noStrike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1001"/>
              </a:spcBef>
            </a:pPr>
            <a:endParaRPr b="0" lang="pl-PL" sz="2800" spc="-1" strike="noStrike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1001"/>
              </a:spcBef>
            </a:pPr>
            <a:endParaRPr b="0" lang="pl-PL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1907640" y="1411200"/>
            <a:ext cx="5328360" cy="201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>
              <a:lnSpc>
                <a:spcPct val="90000"/>
              </a:lnSpc>
            </a:pPr>
            <a:r>
              <a:rPr b="1" lang="pl-PL" sz="3600" spc="-1" strike="noStrike">
                <a:solidFill>
                  <a:srgbClr val="ffffff"/>
                </a:solidFill>
                <a:latin typeface="Century Gothic"/>
              </a:rPr>
              <a:t>Dziękujemy za uwagę.</a:t>
            </a:r>
            <a:endParaRPr b="0" lang="pl-PL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984240" y="406440"/>
            <a:ext cx="6332040" cy="54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1" lang="pl-PL" sz="2800" spc="-1" strike="noStrike">
                <a:solidFill>
                  <a:srgbClr val="033e87"/>
                </a:solidFill>
                <a:latin typeface="Century Gothic"/>
                <a:ea typeface="DejaVu Sans"/>
              </a:rPr>
              <a:t>Wprowadzenie</a:t>
            </a:r>
            <a:endParaRPr b="0" lang="pl-PL" sz="2800" spc="-1" strike="noStrike"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504000" y="1423080"/>
            <a:ext cx="3743640" cy="490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150000"/>
              </a:lnSpc>
              <a:spcBef>
                <a:spcPts val="1001"/>
              </a:spcBef>
            </a:pPr>
            <a:r>
              <a:rPr b="1" lang="pl-PL" sz="1800" spc="-1" strike="noStrike">
                <a:solidFill>
                  <a:srgbClr val="033e87"/>
                </a:solidFill>
                <a:latin typeface="Century Gothic"/>
                <a:ea typeface="DejaVu Sans"/>
              </a:rPr>
              <a:t>- w Polsce istnieje obowiązek szczepienia zgodnie z kalendarzem szczepień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1001"/>
              </a:spcBef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1001"/>
              </a:spcBef>
            </a:pPr>
            <a:r>
              <a:rPr b="1" lang="pl-PL" sz="1800" spc="-1" strike="noStrike">
                <a:solidFill>
                  <a:srgbClr val="033e87"/>
                </a:solidFill>
                <a:latin typeface="Century Gothic"/>
                <a:ea typeface="DejaVu Sans"/>
              </a:rPr>
              <a:t>- liczba przypadków chorób zakaźnych rośnie z każdym rokiem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1001"/>
              </a:spcBef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1001"/>
              </a:spcBef>
            </a:pPr>
            <a:r>
              <a:rPr b="1" lang="pl-PL" sz="1800" spc="-1" strike="noStrike">
                <a:solidFill>
                  <a:srgbClr val="033e87"/>
                </a:solidFill>
                <a:latin typeface="Century Gothic"/>
                <a:ea typeface="DejaVu Sans"/>
              </a:rPr>
              <a:t>-rośnie odsetek odmów szczepień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1001"/>
              </a:spcBef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1001"/>
              </a:spcBef>
            </a:pPr>
            <a:endParaRPr b="0" lang="pl-PL" sz="1800" spc="-1" strike="noStrike">
              <a:latin typeface="Arial"/>
            </a:endParaRPr>
          </a:p>
        </p:txBody>
      </p:sp>
      <p:pic>
        <p:nvPicPr>
          <p:cNvPr id="80" name="" descr=""/>
          <p:cNvPicPr/>
          <p:nvPr/>
        </p:nvPicPr>
        <p:blipFill>
          <a:blip r:embed="rId2"/>
          <a:stretch/>
        </p:blipFill>
        <p:spPr>
          <a:xfrm>
            <a:off x="4248000" y="792000"/>
            <a:ext cx="4869360" cy="4958280"/>
          </a:xfrm>
          <a:prstGeom prst="rect">
            <a:avLst/>
          </a:prstGeom>
          <a:ln>
            <a:noFill/>
          </a:ln>
        </p:spPr>
      </p:pic>
      <p:sp>
        <p:nvSpPr>
          <p:cNvPr id="81" name="CustomShape 3"/>
          <p:cNvSpPr/>
          <p:nvPr/>
        </p:nvSpPr>
        <p:spPr>
          <a:xfrm>
            <a:off x="4392000" y="5976000"/>
            <a:ext cx="4391640" cy="33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i="1" lang="pl-PL" sz="800" spc="-1" strike="noStrike" u="sng">
                <a:solidFill>
                  <a:srgbClr val="0563c1"/>
                </a:solidFill>
                <a:uFillTx/>
                <a:latin typeface="Corbel"/>
                <a:hlinkClick r:id="rId3"/>
              </a:rPr>
              <a:t>https://mamdziecko.interia.pl/zdrowie/news-coraz-wiecej-odmow-szczepien-mapa-wstydu-pokazuje-skale-zjaw,nId,2609446</a:t>
            </a:r>
            <a:endParaRPr b="0" lang="pl-PL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pl-PL" sz="800" spc="-1" strike="noStrike">
                <a:solidFill>
                  <a:srgbClr val="3465a4"/>
                </a:solidFill>
                <a:latin typeface="Corbel"/>
              </a:rPr>
              <a:t>[05.12.2019]</a:t>
            </a:r>
            <a:endParaRPr b="0" lang="pl-PL" sz="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984240" y="406440"/>
            <a:ext cx="6332040" cy="54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1" lang="pl-PL" sz="2800" spc="-1" strike="noStrike">
                <a:solidFill>
                  <a:srgbClr val="033e87"/>
                </a:solidFill>
                <a:latin typeface="Century Gothic"/>
                <a:ea typeface="DejaVu Sans"/>
              </a:rPr>
              <a:t>Cele</a:t>
            </a:r>
            <a:endParaRPr b="0" lang="pl-PL" sz="2800" spc="-1" strike="noStrike">
              <a:latin typeface="Arial"/>
            </a:endParaRPr>
          </a:p>
        </p:txBody>
      </p:sp>
      <p:sp>
        <p:nvSpPr>
          <p:cNvPr id="83" name="CustomShape 2"/>
          <p:cNvSpPr/>
          <p:nvPr/>
        </p:nvSpPr>
        <p:spPr>
          <a:xfrm>
            <a:off x="868320" y="1423080"/>
            <a:ext cx="3811320" cy="490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150000"/>
              </a:lnSpc>
              <a:spcBef>
                <a:spcPts val="1001"/>
              </a:spcBef>
            </a:pPr>
            <a:r>
              <a:rPr b="1" lang="pl-PL" sz="2000" spc="-1" strike="noStrike">
                <a:solidFill>
                  <a:srgbClr val="033e87"/>
                </a:solidFill>
                <a:latin typeface="Century Gothic"/>
                <a:ea typeface="DejaVu Sans"/>
              </a:rPr>
              <a:t>Celem badania jest analiza argumentacji, jaką posługują się w mediach społecznościowych przeciwnicy obowiązkowych szczepień dzieci.</a:t>
            </a:r>
            <a:endParaRPr b="0" lang="pl-PL" sz="20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1001"/>
              </a:spcBef>
            </a:pPr>
            <a:endParaRPr b="0" lang="pl-PL" sz="20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1001"/>
              </a:spcBef>
            </a:pPr>
            <a:endParaRPr b="0" lang="pl-PL" sz="20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1001"/>
              </a:spcBef>
            </a:pPr>
            <a:endParaRPr b="0" lang="pl-PL" sz="2000" spc="-1" strike="noStrike">
              <a:latin typeface="Arial"/>
            </a:endParaRPr>
          </a:p>
        </p:txBody>
      </p:sp>
      <p:pic>
        <p:nvPicPr>
          <p:cNvPr id="84" name="" descr=""/>
          <p:cNvPicPr/>
          <p:nvPr/>
        </p:nvPicPr>
        <p:blipFill>
          <a:blip r:embed="rId2"/>
          <a:stretch/>
        </p:blipFill>
        <p:spPr>
          <a:xfrm>
            <a:off x="4608000" y="1033560"/>
            <a:ext cx="4480560" cy="4294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648000" y="171000"/>
            <a:ext cx="6332040" cy="54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1" lang="pl-PL" sz="2800" spc="-1" strike="noStrike">
                <a:solidFill>
                  <a:srgbClr val="033e87"/>
                </a:solidFill>
                <a:latin typeface="Century Gothic"/>
                <a:ea typeface="DejaVu Sans"/>
              </a:rPr>
              <a:t>Metody</a:t>
            </a:r>
            <a:endParaRPr b="0" lang="pl-PL" sz="2800" spc="-1" strike="noStrike">
              <a:latin typeface="Arial"/>
            </a:endParaRPr>
          </a:p>
        </p:txBody>
      </p:sp>
      <p:sp>
        <p:nvSpPr>
          <p:cNvPr id="86" name="CustomShape 2"/>
          <p:cNvSpPr/>
          <p:nvPr/>
        </p:nvSpPr>
        <p:spPr>
          <a:xfrm>
            <a:off x="576000" y="3552840"/>
            <a:ext cx="7843320" cy="330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just">
              <a:lnSpc>
                <a:spcPct val="150000"/>
              </a:lnSpc>
              <a:spcBef>
                <a:spcPts val="1001"/>
              </a:spcBef>
            </a:pPr>
            <a:r>
              <a:rPr b="0" lang="pl-PL" sz="1600" spc="-1" strike="noStrike">
                <a:solidFill>
                  <a:srgbClr val="033e87"/>
                </a:solidFill>
                <a:latin typeface="Century Gothic"/>
                <a:ea typeface="DejaVu Sans"/>
              </a:rPr>
              <a:t>- </a:t>
            </a:r>
            <a:r>
              <a:rPr b="1" lang="pl-PL" sz="1600" spc="-1" strike="noStrike">
                <a:solidFill>
                  <a:srgbClr val="033e87"/>
                </a:solidFill>
                <a:latin typeface="Century Gothic"/>
                <a:ea typeface="DejaVu Sans"/>
              </a:rPr>
              <a:t>Materiałem było 18675 komentarzy ze strony na Facebooku: ,,Ogólnopolskie Stowarzyszenie Wiedzy o Szczepieniach "STOP NOP”, które zostały zamieszczone w okresie: 01.05.2019 - 31.07.2019</a:t>
            </a:r>
            <a:endParaRPr b="0" lang="pl-PL" sz="1600" spc="-1" strike="noStrike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1001"/>
              </a:spcBef>
            </a:pPr>
            <a:r>
              <a:rPr b="0" lang="pl-PL" sz="1600" spc="-1" strike="noStrike">
                <a:solidFill>
                  <a:srgbClr val="033e87"/>
                </a:solidFill>
                <a:latin typeface="Century Gothic"/>
                <a:ea typeface="DejaVu Sans"/>
              </a:rPr>
              <a:t>- </a:t>
            </a:r>
            <a:r>
              <a:rPr b="1" lang="pl-PL" sz="1600" spc="-1" strike="noStrike">
                <a:solidFill>
                  <a:srgbClr val="033e87"/>
                </a:solidFill>
                <a:latin typeface="Century Gothic"/>
                <a:ea typeface="DejaVu Sans"/>
              </a:rPr>
              <a:t>   Metody: analiza ilościowa przez dwoje badaczy, pod względem zawartej treści według zmodyfikowanej metody opracowanej przez Kata;  Statystyka opisowa</a:t>
            </a:r>
            <a:endParaRPr b="0" lang="pl-PL" sz="1600" spc="-1" strike="noStrike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1001"/>
              </a:spcBef>
            </a:pPr>
            <a:endParaRPr b="0" lang="pl-PL" sz="1600" spc="-1" strike="noStrike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1001"/>
              </a:spcBef>
            </a:pPr>
            <a:endParaRPr b="0" lang="pl-PL" sz="1600" spc="-1" strike="noStrike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1001"/>
              </a:spcBef>
            </a:pPr>
            <a:endParaRPr b="0" lang="pl-PL" sz="1600" spc="-1" strike="noStrike">
              <a:latin typeface="Arial"/>
            </a:endParaRPr>
          </a:p>
        </p:txBody>
      </p:sp>
      <p:pic>
        <p:nvPicPr>
          <p:cNvPr id="87" name="" descr=""/>
          <p:cNvPicPr/>
          <p:nvPr/>
        </p:nvPicPr>
        <p:blipFill>
          <a:blip r:embed="rId2"/>
          <a:stretch/>
        </p:blipFill>
        <p:spPr>
          <a:xfrm>
            <a:off x="504360" y="720000"/>
            <a:ext cx="8063280" cy="2916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984240" y="406440"/>
            <a:ext cx="6332040" cy="54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1" lang="pl-PL" sz="2800" spc="-1" strike="noStrike">
                <a:solidFill>
                  <a:srgbClr val="033e87"/>
                </a:solidFill>
                <a:latin typeface="Century Gothic"/>
                <a:ea typeface="DejaVu Sans"/>
              </a:rPr>
              <a:t>Wyniki</a:t>
            </a:r>
            <a:endParaRPr b="0" lang="pl-PL" sz="2800" spc="-1" strike="noStrike">
              <a:latin typeface="Arial"/>
            </a:endParaRPr>
          </a:p>
        </p:txBody>
      </p:sp>
      <p:sp>
        <p:nvSpPr>
          <p:cNvPr id="89" name="CustomShape 2"/>
          <p:cNvSpPr/>
          <p:nvPr/>
        </p:nvSpPr>
        <p:spPr>
          <a:xfrm>
            <a:off x="504000" y="864000"/>
            <a:ext cx="4099320" cy="66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150000"/>
              </a:lnSpc>
              <a:spcBef>
                <a:spcPts val="1001"/>
              </a:spcBef>
            </a:pPr>
            <a:r>
              <a:rPr b="1" lang="pl-PL" sz="2200" spc="-1" strike="noStrike">
                <a:solidFill>
                  <a:srgbClr val="033e87"/>
                </a:solidFill>
                <a:latin typeface="Century Gothic"/>
                <a:ea typeface="DejaVu Sans"/>
              </a:rPr>
              <a:t>3912 z 18675 komentarzy</a:t>
            </a:r>
            <a:endParaRPr b="0" lang="pl-PL" sz="2200" spc="-1" strike="noStrike">
              <a:latin typeface="Arial"/>
            </a:endParaRPr>
          </a:p>
        </p:txBody>
      </p:sp>
      <p:pic>
        <p:nvPicPr>
          <p:cNvPr id="90" name="" descr=""/>
          <p:cNvPicPr/>
          <p:nvPr/>
        </p:nvPicPr>
        <p:blipFill>
          <a:blip r:embed="rId2"/>
          <a:stretch/>
        </p:blipFill>
        <p:spPr>
          <a:xfrm>
            <a:off x="560160" y="2088000"/>
            <a:ext cx="8151480" cy="4679640"/>
          </a:xfrm>
          <a:prstGeom prst="rect">
            <a:avLst/>
          </a:prstGeom>
          <a:ln>
            <a:noFill/>
          </a:ln>
        </p:spPr>
      </p:pic>
      <p:pic>
        <p:nvPicPr>
          <p:cNvPr id="91" name="" descr=""/>
          <p:cNvPicPr/>
          <p:nvPr/>
        </p:nvPicPr>
        <p:blipFill>
          <a:blip r:embed="rId3"/>
          <a:stretch/>
        </p:blipFill>
        <p:spPr>
          <a:xfrm>
            <a:off x="3960000" y="473040"/>
            <a:ext cx="3681360" cy="1614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576000" y="144000"/>
            <a:ext cx="7055640" cy="81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55000"/>
          </a:bodyPr>
          <a:p>
            <a:pPr>
              <a:lnSpc>
                <a:spcPct val="90000"/>
              </a:lnSpc>
            </a:pPr>
            <a:r>
              <a:rPr b="1" lang="pl-PL" sz="2800" spc="-1" strike="noStrike">
                <a:solidFill>
                  <a:srgbClr val="033e87"/>
                </a:solidFill>
                <a:latin typeface="Century Gothic"/>
                <a:ea typeface="DejaVu Sans"/>
              </a:rPr>
              <a:t>Wyniki </a:t>
            </a:r>
            <a:endParaRPr b="0" lang="pl-PL" sz="28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pl-PL" sz="2800" spc="-1" strike="noStrike">
                <a:solidFill>
                  <a:srgbClr val="033e87"/>
                </a:solidFill>
                <a:latin typeface="Century Gothic"/>
                <a:ea typeface="DejaVu Sans"/>
              </a:rPr>
              <a:t>Teorie spiskowe/poszukiwanie prawdy – 28,60%</a:t>
            </a:r>
            <a:endParaRPr b="0" lang="pl-PL" sz="2800" spc="-1" strike="noStrike">
              <a:latin typeface="Arial"/>
            </a:endParaRPr>
          </a:p>
        </p:txBody>
      </p:sp>
      <p:pic>
        <p:nvPicPr>
          <p:cNvPr id="93" name="" descr=""/>
          <p:cNvPicPr/>
          <p:nvPr/>
        </p:nvPicPr>
        <p:blipFill>
          <a:blip r:embed="rId2"/>
          <a:stretch/>
        </p:blipFill>
        <p:spPr>
          <a:xfrm>
            <a:off x="895680" y="1008000"/>
            <a:ext cx="7815960" cy="2575440"/>
          </a:xfrm>
          <a:prstGeom prst="rect">
            <a:avLst/>
          </a:prstGeom>
          <a:ln>
            <a:noFill/>
          </a:ln>
        </p:spPr>
      </p:pic>
      <p:pic>
        <p:nvPicPr>
          <p:cNvPr id="94" name="" descr=""/>
          <p:cNvPicPr/>
          <p:nvPr/>
        </p:nvPicPr>
        <p:blipFill>
          <a:blip r:embed="rId3"/>
          <a:stretch/>
        </p:blipFill>
        <p:spPr>
          <a:xfrm>
            <a:off x="576000" y="3597120"/>
            <a:ext cx="5151240" cy="1082520"/>
          </a:xfrm>
          <a:prstGeom prst="rect">
            <a:avLst/>
          </a:prstGeom>
          <a:ln>
            <a:noFill/>
          </a:ln>
        </p:spPr>
      </p:pic>
      <p:pic>
        <p:nvPicPr>
          <p:cNvPr id="95" name="" descr=""/>
          <p:cNvPicPr/>
          <p:nvPr/>
        </p:nvPicPr>
        <p:blipFill>
          <a:blip r:embed="rId4"/>
          <a:stretch/>
        </p:blipFill>
        <p:spPr>
          <a:xfrm>
            <a:off x="3363840" y="4752000"/>
            <a:ext cx="5131800" cy="1439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984240" y="144000"/>
            <a:ext cx="6332040" cy="81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1" lang="pl-PL" sz="2800" spc="-1" strike="noStrike">
                <a:solidFill>
                  <a:srgbClr val="033e87"/>
                </a:solidFill>
                <a:latin typeface="Century Gothic"/>
                <a:ea typeface="DejaVu Sans"/>
              </a:rPr>
              <a:t>Wyniki</a:t>
            </a:r>
            <a:endParaRPr b="0" lang="pl-PL" sz="28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pl-PL" sz="2800" spc="-1" strike="noStrike">
                <a:solidFill>
                  <a:srgbClr val="033e87"/>
                </a:solidFill>
                <a:latin typeface="Century Gothic"/>
                <a:ea typeface="DejaVu Sans"/>
              </a:rPr>
              <a:t>Dezinformacja – 19,22%</a:t>
            </a:r>
            <a:endParaRPr b="0" lang="pl-PL" sz="28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pl-PL" sz="2800" spc="-1" strike="noStrike">
              <a:latin typeface="Arial"/>
            </a:endParaRPr>
          </a:p>
        </p:txBody>
      </p:sp>
      <p:pic>
        <p:nvPicPr>
          <p:cNvPr id="97" name="" descr=""/>
          <p:cNvPicPr/>
          <p:nvPr/>
        </p:nvPicPr>
        <p:blipFill>
          <a:blip r:embed="rId2"/>
          <a:stretch/>
        </p:blipFill>
        <p:spPr>
          <a:xfrm>
            <a:off x="504000" y="1040760"/>
            <a:ext cx="8303040" cy="1406880"/>
          </a:xfrm>
          <a:prstGeom prst="rect">
            <a:avLst/>
          </a:prstGeom>
          <a:ln>
            <a:noFill/>
          </a:ln>
        </p:spPr>
      </p:pic>
      <p:pic>
        <p:nvPicPr>
          <p:cNvPr id="98" name="" descr=""/>
          <p:cNvPicPr/>
          <p:nvPr/>
        </p:nvPicPr>
        <p:blipFill>
          <a:blip r:embed="rId3"/>
          <a:stretch/>
        </p:blipFill>
        <p:spPr>
          <a:xfrm>
            <a:off x="576000" y="2592720"/>
            <a:ext cx="5136840" cy="2518920"/>
          </a:xfrm>
          <a:prstGeom prst="rect">
            <a:avLst/>
          </a:prstGeom>
          <a:ln>
            <a:noFill/>
          </a:ln>
        </p:spPr>
      </p:pic>
      <p:pic>
        <p:nvPicPr>
          <p:cNvPr id="99" name="" descr=""/>
          <p:cNvPicPr/>
          <p:nvPr/>
        </p:nvPicPr>
        <p:blipFill>
          <a:blip r:embed="rId4"/>
          <a:stretch/>
        </p:blipFill>
        <p:spPr>
          <a:xfrm>
            <a:off x="2952000" y="5112000"/>
            <a:ext cx="5789520" cy="1151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984240" y="144000"/>
            <a:ext cx="7151400" cy="81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1" lang="pl-PL" sz="2800" spc="-1" strike="noStrike">
                <a:solidFill>
                  <a:srgbClr val="033e87"/>
                </a:solidFill>
                <a:latin typeface="Century Gothic"/>
                <a:ea typeface="DejaVu Sans"/>
              </a:rPr>
              <a:t>Wyniki</a:t>
            </a:r>
            <a:endParaRPr b="0" lang="pl-PL" sz="28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pl-PL" sz="2800" spc="-1" strike="noStrike">
                <a:solidFill>
                  <a:srgbClr val="033e87"/>
                </a:solidFill>
                <a:latin typeface="Century Gothic"/>
                <a:ea typeface="DejaVu Sans"/>
              </a:rPr>
              <a:t>Bezpieczeństwo i skuteczność – 14,28%</a:t>
            </a:r>
            <a:endParaRPr b="0" lang="pl-PL" sz="2800" spc="-1" strike="noStrike">
              <a:latin typeface="Arial"/>
            </a:endParaRPr>
          </a:p>
        </p:txBody>
      </p:sp>
      <p:pic>
        <p:nvPicPr>
          <p:cNvPr id="101" name="" descr=""/>
          <p:cNvPicPr/>
          <p:nvPr/>
        </p:nvPicPr>
        <p:blipFill>
          <a:blip r:embed="rId2"/>
          <a:stretch/>
        </p:blipFill>
        <p:spPr>
          <a:xfrm>
            <a:off x="425880" y="955440"/>
            <a:ext cx="8553600" cy="1852200"/>
          </a:xfrm>
          <a:prstGeom prst="rect">
            <a:avLst/>
          </a:prstGeom>
          <a:ln>
            <a:noFill/>
          </a:ln>
        </p:spPr>
      </p:pic>
      <p:pic>
        <p:nvPicPr>
          <p:cNvPr id="102" name="" descr=""/>
          <p:cNvPicPr/>
          <p:nvPr/>
        </p:nvPicPr>
        <p:blipFill>
          <a:blip r:embed="rId3"/>
          <a:stretch/>
        </p:blipFill>
        <p:spPr>
          <a:xfrm>
            <a:off x="504000" y="2968200"/>
            <a:ext cx="5650200" cy="1279440"/>
          </a:xfrm>
          <a:prstGeom prst="rect">
            <a:avLst/>
          </a:prstGeom>
          <a:ln>
            <a:noFill/>
          </a:ln>
        </p:spPr>
      </p:pic>
      <p:pic>
        <p:nvPicPr>
          <p:cNvPr id="103" name="" descr=""/>
          <p:cNvPicPr/>
          <p:nvPr/>
        </p:nvPicPr>
        <p:blipFill>
          <a:blip r:embed="rId4"/>
          <a:stretch/>
        </p:blipFill>
        <p:spPr>
          <a:xfrm>
            <a:off x="2629440" y="4464000"/>
            <a:ext cx="6226200" cy="1079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936000" y="0"/>
            <a:ext cx="7775640" cy="107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1" lang="pl-PL" sz="2800" spc="-1" strike="noStrike">
                <a:solidFill>
                  <a:srgbClr val="033e87"/>
                </a:solidFill>
                <a:latin typeface="Century Gothic"/>
                <a:ea typeface="DejaVu Sans"/>
              </a:rPr>
              <a:t>Wyniki</a:t>
            </a:r>
            <a:endParaRPr b="0" lang="pl-PL" sz="28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pl-PL" sz="2800" spc="-1" strike="noStrike">
                <a:solidFill>
                  <a:srgbClr val="033e87"/>
                </a:solidFill>
                <a:latin typeface="Century Gothic"/>
                <a:ea typeface="DejaVu Sans"/>
              </a:rPr>
              <a:t>Prawa obywatelskie – 13,26% </a:t>
            </a:r>
            <a:endParaRPr b="0" lang="pl-PL" sz="2800" spc="-1" strike="noStrike">
              <a:latin typeface="Arial"/>
            </a:endParaRPr>
          </a:p>
        </p:txBody>
      </p:sp>
      <p:pic>
        <p:nvPicPr>
          <p:cNvPr id="105" name="" descr=""/>
          <p:cNvPicPr/>
          <p:nvPr/>
        </p:nvPicPr>
        <p:blipFill>
          <a:blip r:embed="rId2"/>
          <a:stretch/>
        </p:blipFill>
        <p:spPr>
          <a:xfrm>
            <a:off x="639360" y="1008000"/>
            <a:ext cx="8288280" cy="1007640"/>
          </a:xfrm>
          <a:prstGeom prst="rect">
            <a:avLst/>
          </a:prstGeom>
          <a:ln>
            <a:noFill/>
          </a:ln>
        </p:spPr>
      </p:pic>
      <p:pic>
        <p:nvPicPr>
          <p:cNvPr id="106" name="" descr=""/>
          <p:cNvPicPr/>
          <p:nvPr/>
        </p:nvPicPr>
        <p:blipFill>
          <a:blip r:embed="rId3"/>
          <a:stretch/>
        </p:blipFill>
        <p:spPr>
          <a:xfrm>
            <a:off x="1368000" y="5544360"/>
            <a:ext cx="6402240" cy="1151640"/>
          </a:xfrm>
          <a:prstGeom prst="rect">
            <a:avLst/>
          </a:prstGeom>
          <a:ln>
            <a:noFill/>
          </a:ln>
        </p:spPr>
      </p:pic>
      <p:pic>
        <p:nvPicPr>
          <p:cNvPr id="107" name="" descr=""/>
          <p:cNvPicPr/>
          <p:nvPr/>
        </p:nvPicPr>
        <p:blipFill>
          <a:blip r:embed="rId4"/>
          <a:stretch/>
        </p:blipFill>
        <p:spPr>
          <a:xfrm>
            <a:off x="720000" y="2108160"/>
            <a:ext cx="5760000" cy="3622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11883</TotalTime>
  <Application>LibreOffice/6.2.0.3$Windows_X86_64 LibreOffice_project/98c6a8a1c6c7b144ce3cc729e34964b47ce25d62</Application>
  <Words>721</Words>
  <Paragraphs>58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2019-04-10T12:20:05Z</dcterms:created>
  <dc:creator>kchgr</dc:creator>
  <dc:description/>
  <dc:language>pl-PL</dc:language>
  <cp:lastModifiedBy/>
  <dcterms:modified xsi:type="dcterms:W3CDTF">2019-12-05T23:32:47Z</dcterms:modified>
  <cp:revision>57</cp:revision>
  <dc:subject/>
  <dc:title>Tytuł Prezentacji Lorem Ipsum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Pokaz na ekranie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15</vt:i4>
  </property>
</Properties>
</file>