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5" r:id="rId11"/>
    <p:sldId id="271" r:id="rId12"/>
    <p:sldId id="267" r:id="rId13"/>
    <p:sldId id="264" r:id="rId14"/>
    <p:sldId id="269" r:id="rId15"/>
    <p:sldId id="270" r:id="rId16"/>
    <p:sldId id="272" r:id="rId17"/>
    <p:sldId id="274" r:id="rId18"/>
    <p:sldId id="268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Styl pośredni 3 — 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CA3E-FB94-4E69-BBD6-372451876F9D}" type="datetimeFigureOut">
              <a:rPr lang="pl-PL" smtClean="0"/>
              <a:t>2019-12-05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A662D6-905D-4D55-978D-F95D5A5C58C0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CA3E-FB94-4E69-BBD6-372451876F9D}" type="datetimeFigureOut">
              <a:rPr lang="pl-PL" smtClean="0"/>
              <a:t>2019-12-05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62D6-905D-4D55-978D-F95D5A5C58C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3A662D6-905D-4D55-978D-F95D5A5C58C0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CA3E-FB94-4E69-BBD6-372451876F9D}" type="datetimeFigureOut">
              <a:rPr lang="pl-PL" smtClean="0"/>
              <a:t>2019-12-05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CA3E-FB94-4E69-BBD6-372451876F9D}" type="datetimeFigureOut">
              <a:rPr lang="pl-PL" smtClean="0"/>
              <a:t>2019-12-05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3A662D6-905D-4D55-978D-F95D5A5C58C0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CA3E-FB94-4E69-BBD6-372451876F9D}" type="datetimeFigureOut">
              <a:rPr lang="pl-PL" smtClean="0"/>
              <a:t>2019-12-05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A662D6-905D-4D55-978D-F95D5A5C58C0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0EBCA3E-FB94-4E69-BBD6-372451876F9D}" type="datetimeFigureOut">
              <a:rPr lang="pl-PL" smtClean="0"/>
              <a:t>2019-12-05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62D6-905D-4D55-978D-F95D5A5C58C0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CA3E-FB94-4E69-BBD6-372451876F9D}" type="datetimeFigureOut">
              <a:rPr lang="pl-PL" smtClean="0"/>
              <a:t>2019-12-05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3A662D6-905D-4D55-978D-F95D5A5C58C0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CA3E-FB94-4E69-BBD6-372451876F9D}" type="datetimeFigureOut">
              <a:rPr lang="pl-PL" smtClean="0"/>
              <a:t>2019-12-05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3A662D6-905D-4D55-978D-F95D5A5C58C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CA3E-FB94-4E69-BBD6-372451876F9D}" type="datetimeFigureOut">
              <a:rPr lang="pl-PL" smtClean="0"/>
              <a:t>2019-12-05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A662D6-905D-4D55-978D-F95D5A5C58C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A662D6-905D-4D55-978D-F95D5A5C58C0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CA3E-FB94-4E69-BBD6-372451876F9D}" type="datetimeFigureOut">
              <a:rPr lang="pl-PL" smtClean="0"/>
              <a:t>2019-12-05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oliniow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3A662D6-905D-4D55-978D-F95D5A5C58C0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0EBCA3E-FB94-4E69-BBD6-372451876F9D}" type="datetimeFigureOut">
              <a:rPr lang="pl-PL" smtClean="0"/>
              <a:t>2019-12-05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0EBCA3E-FB94-4E69-BBD6-372451876F9D}" type="datetimeFigureOut">
              <a:rPr lang="pl-PL" smtClean="0"/>
              <a:t>2019-12-05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A662D6-905D-4D55-978D-F95D5A5C58C0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4411806"/>
            <a:ext cx="8754770" cy="2041529"/>
          </a:xfrm>
        </p:spPr>
        <p:txBody>
          <a:bodyPr>
            <a:normAutofit fontScale="92500" lnSpcReduction="10000"/>
          </a:bodyPr>
          <a:lstStyle/>
          <a:p>
            <a:r>
              <a:rPr lang="pl-PL" u="sng" dirty="0"/>
              <a:t>Katarzyna Wiśniewska</a:t>
            </a:r>
            <a:r>
              <a:rPr lang="pl-PL" sz="1200" dirty="0"/>
              <a:t>*1,2</a:t>
            </a:r>
            <a:r>
              <a:rPr lang="pl-PL" dirty="0"/>
              <a:t>, Agnieszka Pieczykolan</a:t>
            </a:r>
            <a:r>
              <a:rPr lang="pl-PL" sz="1200" dirty="0"/>
              <a:t>1,3</a:t>
            </a:r>
            <a:r>
              <a:rPr lang="pl-PL" dirty="0"/>
              <a:t>, Joanna Grzesik-Gąsior</a:t>
            </a:r>
            <a:r>
              <a:rPr lang="pl-PL" sz="1200" dirty="0"/>
              <a:t>1,3</a:t>
            </a:r>
            <a:r>
              <a:rPr lang="pl-PL" dirty="0"/>
              <a:t>, Agnieszka Bień</a:t>
            </a:r>
            <a:r>
              <a:rPr lang="pl-PL" sz="1200" dirty="0"/>
              <a:t>3</a:t>
            </a:r>
            <a:r>
              <a:rPr lang="pl-PL" dirty="0"/>
              <a:t>, Magdalena </a:t>
            </a:r>
            <a:r>
              <a:rPr lang="pl-PL" dirty="0" smtClean="0"/>
              <a:t>Wiśniewska</a:t>
            </a:r>
            <a:r>
              <a:rPr lang="pl-PL" sz="1200" dirty="0" smtClean="0"/>
              <a:t>4</a:t>
            </a:r>
          </a:p>
          <a:p>
            <a:endParaRPr lang="pl-PL" dirty="0"/>
          </a:p>
          <a:p>
            <a:r>
              <a:rPr lang="pl-PL" sz="1200" i="1" dirty="0"/>
              <a:t>1)</a:t>
            </a:r>
            <a:r>
              <a:rPr lang="pl-PL" sz="1200" dirty="0"/>
              <a:t> </a:t>
            </a:r>
            <a:r>
              <a:rPr lang="pl-PL" sz="1200" i="1" dirty="0"/>
              <a:t> Studenckie Koło Naukowe przy Katedrze i Zakładzie Rozwoju Położnictwa przy </a:t>
            </a:r>
            <a:r>
              <a:rPr lang="pl-PL" sz="1200" i="1" dirty="0" err="1" smtClean="0"/>
              <a:t>Um</a:t>
            </a:r>
            <a:r>
              <a:rPr lang="pl-PL" sz="1200" i="1" dirty="0" smtClean="0"/>
              <a:t> </a:t>
            </a:r>
            <a:r>
              <a:rPr lang="pl-PL" sz="1200" i="1" dirty="0"/>
              <a:t>w </a:t>
            </a:r>
            <a:r>
              <a:rPr lang="pl-PL" sz="1200" i="1" dirty="0" smtClean="0"/>
              <a:t>Lublinie</a:t>
            </a:r>
          </a:p>
          <a:p>
            <a:r>
              <a:rPr lang="pl-PL" sz="1200" i="1" dirty="0" smtClean="0"/>
              <a:t>2</a:t>
            </a:r>
            <a:r>
              <a:rPr lang="pl-PL" sz="1200" i="1" dirty="0"/>
              <a:t>) Pracownia Technik Diagnostycznych, </a:t>
            </a:r>
            <a:r>
              <a:rPr lang="pl-PL" sz="1200" i="1" dirty="0" smtClean="0"/>
              <a:t>UM </a:t>
            </a:r>
            <a:r>
              <a:rPr lang="pl-PL" sz="1200" i="1" dirty="0"/>
              <a:t>w </a:t>
            </a:r>
            <a:r>
              <a:rPr lang="pl-PL" sz="1200" i="1" dirty="0" smtClean="0"/>
              <a:t>Lublinie</a:t>
            </a:r>
          </a:p>
          <a:p>
            <a:r>
              <a:rPr lang="pl-PL" sz="1200" i="1" dirty="0" smtClean="0"/>
              <a:t>3</a:t>
            </a:r>
            <a:r>
              <a:rPr lang="pl-PL" sz="1200" i="1" dirty="0"/>
              <a:t>)  Katedra i Zakład Rozwoju Położnictwa, </a:t>
            </a:r>
            <a:r>
              <a:rPr lang="pl-PL" sz="1200" i="1" dirty="0" smtClean="0"/>
              <a:t>UM </a:t>
            </a:r>
            <a:r>
              <a:rPr lang="pl-PL" sz="1200" i="1" dirty="0"/>
              <a:t>w </a:t>
            </a:r>
            <a:r>
              <a:rPr lang="pl-PL" sz="1200" i="1" dirty="0" smtClean="0"/>
              <a:t>Lublinie</a:t>
            </a:r>
          </a:p>
          <a:p>
            <a:r>
              <a:rPr lang="pl-PL" sz="1200" i="1" dirty="0" smtClean="0"/>
              <a:t>4</a:t>
            </a:r>
            <a:r>
              <a:rPr lang="pl-PL" sz="1200" i="1" dirty="0"/>
              <a:t>) Studenckie Koło Naukowe Technologów Żywności przy Uniwersytecie Przyrodniczym w </a:t>
            </a:r>
            <a:r>
              <a:rPr lang="pl-PL" sz="1200" i="1" dirty="0" smtClean="0"/>
              <a:t>Lublinie</a:t>
            </a:r>
            <a:endParaRPr lang="pl-PL" sz="1200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381000"/>
            <a:ext cx="8568952" cy="1895872"/>
          </a:xfrm>
        </p:spPr>
        <p:txBody>
          <a:bodyPr>
            <a:noAutofit/>
          </a:bodyPr>
          <a:lstStyle/>
          <a:p>
            <a:r>
              <a:rPr lang="pl-PL" sz="3600" b="1" cap="small" dirty="0">
                <a:solidFill>
                  <a:schemeClr val="accent1">
                    <a:lumMod val="75000"/>
                  </a:schemeClr>
                </a:solidFill>
              </a:rPr>
              <a:t>zachowania zdrowotne, postrzeganie ochrony zdrowia oraz styl życia osób stosujących post dr </a:t>
            </a:r>
            <a:r>
              <a:rPr lang="pl-PL" sz="3600" b="1" cap="small" dirty="0" err="1">
                <a:solidFill>
                  <a:schemeClr val="accent1">
                    <a:lumMod val="75000"/>
                  </a:schemeClr>
                </a:solidFill>
              </a:rPr>
              <a:t>ewy</a:t>
            </a:r>
            <a:r>
              <a:rPr lang="pl-PL" sz="3600" b="1" cap="small" dirty="0">
                <a:solidFill>
                  <a:schemeClr val="accent1">
                    <a:lumMod val="75000"/>
                  </a:schemeClr>
                </a:solidFill>
              </a:rPr>
              <a:t> dąbrowskiej</a:t>
            </a:r>
            <a:endParaRPr lang="pl-PL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2" descr="http://www.poloznictwostaszica.umlub.pl/index_pliki/image00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271248"/>
            <a:ext cx="2202042" cy="216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" descr="Podobny obraz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228381"/>
            <a:ext cx="4483999" cy="2206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724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Zmiany w ocenie sposobu odżywiania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04135234"/>
              </p:ext>
            </p:extLst>
          </p:nvPr>
        </p:nvGraphicFramePr>
        <p:xfrm>
          <a:off x="251519" y="1556791"/>
          <a:ext cx="8568954" cy="4707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2746"/>
                <a:gridCol w="1044368"/>
                <a:gridCol w="1044368"/>
                <a:gridCol w="1044368"/>
                <a:gridCol w="1044368"/>
                <a:gridCol w="1044368"/>
                <a:gridCol w="1044368"/>
              </a:tblGrid>
              <a:tr h="174183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cap="small" dirty="0">
                          <a:effectLst/>
                        </a:rPr>
                        <a:t>Ocena sposobu odżywiania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Przed odbyciem postu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Po pierwszym poście (w ciągu miesiąca od zakończenia)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Po pierwszym poście (min. pół roku od zakończenia)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0693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N 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%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N 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%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N 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%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Prawidłowa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16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7,05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95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41,85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31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16,23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Raczej prawidłowa</a:t>
                      </a: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</a:rPr>
                        <a:t>82</a:t>
                      </a:r>
                      <a:endParaRPr lang="pl-PL" sz="1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36,12</a:t>
                      </a:r>
                      <a:endParaRPr lang="pl-PL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115</a:t>
                      </a:r>
                      <a:endParaRPr lang="pl-PL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50,66</a:t>
                      </a:r>
                      <a:endParaRPr lang="pl-PL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113</a:t>
                      </a:r>
                      <a:endParaRPr lang="pl-PL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59,16</a:t>
                      </a:r>
                      <a:endParaRPr lang="pl-PL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Raczej nieprawidłowa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81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35,68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12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5,29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37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19,37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4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Nieprawidłowa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48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21,15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5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2,20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10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5,24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Razem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227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100,0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227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100,0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191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100,0</a:t>
                      </a:r>
                      <a:endParaRPr lang="pl-PL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26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Zadowolenie z przebytego postu/ postów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02773209"/>
              </p:ext>
            </p:extLst>
          </p:nvPr>
        </p:nvGraphicFramePr>
        <p:xfrm>
          <a:off x="755576" y="2204863"/>
          <a:ext cx="7632848" cy="338437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635878"/>
                <a:gridCol w="1498485"/>
                <a:gridCol w="1498485"/>
              </a:tblGrid>
              <a:tr h="797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cap="small">
                          <a:effectLst/>
                        </a:rPr>
                        <a:t>Zadowolenie z przebytego postu/postów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N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%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Bardzo zadowolona</a:t>
                      </a:r>
                      <a:endParaRPr lang="pl-PL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139</a:t>
                      </a:r>
                      <a:endParaRPr lang="pl-PL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61,23</a:t>
                      </a:r>
                      <a:endParaRPr lang="pl-PL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Zadowolona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77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33,92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1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Trudno powiedzieć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8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3,52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1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Niezadowolona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0,44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1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Bardzo niezadowolona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0,88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1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Razem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227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100,0</a:t>
                      </a:r>
                      <a:endParaRPr lang="pl-PL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36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Zadowolenie z przebytego postu/ postów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09931988"/>
              </p:ext>
            </p:extLst>
          </p:nvPr>
        </p:nvGraphicFramePr>
        <p:xfrm>
          <a:off x="251519" y="1556792"/>
          <a:ext cx="8640963" cy="4335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7665"/>
                <a:gridCol w="675824"/>
                <a:gridCol w="675824"/>
                <a:gridCol w="676667"/>
                <a:gridCol w="676667"/>
                <a:gridCol w="675824"/>
                <a:gridCol w="676667"/>
                <a:gridCol w="676667"/>
                <a:gridCol w="675824"/>
                <a:gridCol w="676667"/>
                <a:gridCol w="676667"/>
              </a:tblGrid>
              <a:tr h="49811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cap="small" dirty="0">
                          <a:effectLst/>
                        </a:rPr>
                        <a:t>Zadowolenie z przebytego postu/postów</a:t>
                      </a:r>
                      <a:endParaRPr lang="pl-PL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600" cap="small">
                          <a:effectLst/>
                        </a:rPr>
                        <a:t>Inwentarz zachowań zdrowotnych (IZZ)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9811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600" cap="small">
                          <a:effectLst/>
                        </a:rPr>
                        <a:t>WZZ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PNŻ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ZP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PNP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PZ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4341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M</a:t>
                      </a:r>
                      <a:endParaRPr lang="pl-PL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SD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M</a:t>
                      </a:r>
                      <a:endParaRPr lang="pl-PL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SD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M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SD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</a:rPr>
                        <a:t>M</a:t>
                      </a:r>
                      <a:endParaRPr lang="pl-PL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SD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M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SD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9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Bardzo zadowolona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86,11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10,88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</a:rPr>
                        <a:t>23,40</a:t>
                      </a:r>
                      <a:endParaRPr lang="pl-PL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3,70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21,28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3,73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</a:rPr>
                        <a:t>21,24</a:t>
                      </a:r>
                      <a:endParaRPr lang="pl-PL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3,89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20,18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3,57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2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Zadowolona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81,00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10,85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</a:rPr>
                        <a:t>21,48</a:t>
                      </a:r>
                      <a:endParaRPr lang="pl-PL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3,52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20,18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4,03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</a:rPr>
                        <a:t>19,66</a:t>
                      </a:r>
                      <a:endParaRPr lang="pl-PL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3,45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19,68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4,07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9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Trudno powiedzieć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</a:rPr>
                        <a:t>77,75</a:t>
                      </a:r>
                      <a:endParaRPr lang="pl-PL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14,69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20,63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4,10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18,50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4,11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19,88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3,98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18,75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5,34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2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Niezadowolona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76,50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4,95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15,50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2,12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19,00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1,41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23,50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0,71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1850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3,54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9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Bardzo niezadowolona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86,00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-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22,00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-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24,00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-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16,00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-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24,00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-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7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Analiza statystyczna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H=13,496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p=0,009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H=20,466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p=0,000</a:t>
                      </a:r>
                      <a:endParaRPr lang="pl-PL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H=6,500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p=0,165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H=13,510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p=0,009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H=3,991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p=0,407</a:t>
                      </a:r>
                      <a:endParaRPr lang="pl-PL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36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Autofit/>
          </a:bodyPr>
          <a:lstStyle/>
          <a:p>
            <a:r>
              <a:rPr lang="pl-PL" sz="2800" dirty="0" smtClean="0"/>
              <a:t>Stosunek osób stosujących post do systemu ochrony zdrowia w Polsce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66590360"/>
              </p:ext>
            </p:extLst>
          </p:nvPr>
        </p:nvGraphicFramePr>
        <p:xfrm>
          <a:off x="971599" y="2348880"/>
          <a:ext cx="7200800" cy="280831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469824"/>
                <a:gridCol w="1365488"/>
                <a:gridCol w="1365488"/>
              </a:tblGrid>
              <a:tr h="888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cap="small" dirty="0">
                          <a:effectLst/>
                        </a:rPr>
                        <a:t>Ocena funkcjonowania systemu ochrony zdrowia w Polsce</a:t>
                      </a:r>
                      <a:endParaRPr lang="pl-PL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N</a:t>
                      </a:r>
                      <a:endParaRPr lang="pl-PL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%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Prawidłowo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4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1,76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Trudno powiedzieć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70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30,84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Nieprawidłowo</a:t>
                      </a:r>
                      <a:endParaRPr lang="pl-PL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153</a:t>
                      </a:r>
                      <a:endParaRPr lang="pl-PL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67,40</a:t>
                      </a:r>
                      <a:endParaRPr lang="pl-PL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Razem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227</a:t>
                      </a:r>
                      <a:endParaRPr lang="pl-PL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100,0</a:t>
                      </a:r>
                      <a:endParaRPr lang="pl-PL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72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Nadzór specjalisty nad stanem pacjenta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81048979"/>
              </p:ext>
            </p:extLst>
          </p:nvPr>
        </p:nvGraphicFramePr>
        <p:xfrm>
          <a:off x="1043608" y="2132858"/>
          <a:ext cx="7056783" cy="3096343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80427"/>
                <a:gridCol w="1338178"/>
                <a:gridCol w="1338178"/>
              </a:tblGrid>
              <a:tr h="979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cap="small">
                          <a:effectLst/>
                        </a:rPr>
                        <a:t>Nadzór lekarza lub dietetyka w czasie trwania postu dr Dąbrowskiej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N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%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9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Lekarz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28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12,33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9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Dietetyk</a:t>
                      </a:r>
                      <a:endParaRPr lang="pl-PL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7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3,08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9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Brak nadzoru lekarza lub dietetyka</a:t>
                      </a:r>
                      <a:endParaRPr lang="pl-PL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192</a:t>
                      </a:r>
                      <a:endParaRPr lang="pl-PL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84,58</a:t>
                      </a:r>
                      <a:endParaRPr lang="pl-PL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9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Razem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227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100,0</a:t>
                      </a:r>
                      <a:endParaRPr lang="pl-PL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95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1600" dirty="0" smtClean="0"/>
              <a:t>Największym zaufaniem </a:t>
            </a:r>
            <a:r>
              <a:rPr lang="pl-PL" sz="1600" dirty="0"/>
              <a:t>darzone są pielęgniarki (45,37%), położne (34,36%) oraz ratownicy </a:t>
            </a:r>
            <a:r>
              <a:rPr lang="pl-PL" sz="1600" dirty="0" smtClean="0"/>
              <a:t>medyczni </a:t>
            </a:r>
            <a:r>
              <a:rPr lang="pl-PL" sz="1600" dirty="0"/>
              <a:t>(42,29%). W przypadku lekarzy (65,54%), dietetyków (35,24%) i fizjoterapeutów (44,49%) zaufanie różni się w zależności od specjalistów.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78731426"/>
              </p:ext>
            </p:extLst>
          </p:nvPr>
        </p:nvGraphicFramePr>
        <p:xfrm>
          <a:off x="323528" y="1700813"/>
          <a:ext cx="8496944" cy="4392486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473090"/>
                <a:gridCol w="1172848"/>
                <a:gridCol w="1172848"/>
                <a:gridCol w="1041337"/>
                <a:gridCol w="1041337"/>
                <a:gridCol w="1297742"/>
                <a:gridCol w="1297742"/>
              </a:tblGrid>
              <a:tr h="116040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cap="small" dirty="0">
                          <a:effectLst/>
                        </a:rPr>
                        <a:t>Zaufanie do pracowników ochrony zdrowia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Lekarze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Pielęgniarki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Położne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Ratownicy medyczni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Dietetycy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Fizjoterapeuci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62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62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%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%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%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%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%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%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62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Ogólnie tak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37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103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78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96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42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84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62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16,30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45,37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</a:rPr>
                        <a:t>34,36</a:t>
                      </a:r>
                      <a:endParaRPr lang="pl-PL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42,29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18,50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37,0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62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Zależy od specjalistów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149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79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67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60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80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</a:rPr>
                        <a:t>101</a:t>
                      </a:r>
                      <a:endParaRPr lang="pl-PL" sz="14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62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65,64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34,80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29,52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26,43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35,24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44,49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62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Ogólnie nie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39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36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28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21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56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13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62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17,18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15,86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12,33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9,25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24,67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5,73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62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Nie miałem/am jeszcze w ogóle do czynienia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9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54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50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49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29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724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2,88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3,96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23,79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22,03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21,59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12,78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62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Razem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227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227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227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227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227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227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62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100,0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100,0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100,0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100,0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100,0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100,0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08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System ochrony zdrowia a media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58779163"/>
              </p:ext>
            </p:extLst>
          </p:nvPr>
        </p:nvGraphicFramePr>
        <p:xfrm>
          <a:off x="827584" y="1844824"/>
          <a:ext cx="7560840" cy="3816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4072"/>
                <a:gridCol w="1367924"/>
                <a:gridCol w="1368844"/>
              </a:tblGrid>
              <a:tr h="899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cap="small" dirty="0">
                          <a:effectLst/>
                        </a:rPr>
                        <a:t>Obraz systemu ochrony zdrowia i jego pracowników kreowany przez media</a:t>
                      </a:r>
                      <a:endParaRPr lang="pl-PL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N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%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6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Bardzo dobry</a:t>
                      </a:r>
                      <a:endParaRPr lang="pl-PL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16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7,05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6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Dobry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46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20,26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Neutralny</a:t>
                      </a:r>
                      <a:endParaRPr lang="pl-PL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</a:rPr>
                        <a:t>76</a:t>
                      </a:r>
                      <a:endParaRPr lang="pl-PL" sz="1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</a:rPr>
                        <a:t>33,48</a:t>
                      </a:r>
                      <a:endParaRPr lang="pl-PL" sz="1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86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</a:rPr>
                        <a:t>Zły</a:t>
                      </a:r>
                      <a:endParaRPr lang="pl-PL" sz="18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78</a:t>
                      </a:r>
                      <a:endParaRPr lang="pl-PL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34,36</a:t>
                      </a:r>
                      <a:endParaRPr lang="pl-PL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Bardzo zły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11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4,85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86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Razem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227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100,0</a:t>
                      </a:r>
                      <a:endParaRPr lang="pl-PL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56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800" dirty="0" smtClean="0"/>
              <a:t>Na zdanie </a:t>
            </a:r>
            <a:r>
              <a:rPr lang="pl-PL" sz="1800" dirty="0"/>
              <a:t>o systemie ochrony zdrowia oraz jego pracowników w znacznym stopniu wpływ mają własne doświadczenia (72,69%), a w małym stopniu media (43,17</a:t>
            </a:r>
            <a:r>
              <a:rPr lang="pl-PL" sz="1800" dirty="0" smtClean="0"/>
              <a:t>%).</a:t>
            </a:r>
            <a:endParaRPr lang="pl-PL" sz="1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20050100"/>
              </p:ext>
            </p:extLst>
          </p:nvPr>
        </p:nvGraphicFramePr>
        <p:xfrm>
          <a:off x="1115615" y="2060848"/>
          <a:ext cx="7056784" cy="3384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8992"/>
                <a:gridCol w="1043989"/>
                <a:gridCol w="1043989"/>
                <a:gridCol w="1044907"/>
                <a:gridCol w="1044907"/>
              </a:tblGrid>
              <a:tr h="98003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cap="small" dirty="0">
                          <a:effectLst/>
                        </a:rPr>
                        <a:t>Wpływ na zdanie o systemie ochrony zdrowia i jego pracownikach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Własne doświadczenia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Media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0860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N</a:t>
                      </a:r>
                      <a:endParaRPr lang="pl-PL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%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N</a:t>
                      </a:r>
                      <a:endParaRPr lang="pl-PL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%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3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W znacznym stopniu</a:t>
                      </a: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165</a:t>
                      </a:r>
                      <a:endParaRPr lang="pl-PL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72,69</a:t>
                      </a:r>
                      <a:endParaRPr lang="pl-PL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46</a:t>
                      </a:r>
                      <a:endParaRPr lang="pl-PL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20,26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W małym stopniu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54</a:t>
                      </a:r>
                      <a:endParaRPr lang="pl-PL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23,79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98</a:t>
                      </a:r>
                      <a:endParaRPr lang="pl-PL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43,17</a:t>
                      </a:r>
                      <a:endParaRPr lang="pl-PL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3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Nie mają wpływu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8</a:t>
                      </a:r>
                      <a:endParaRPr lang="pl-PL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3,52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83</a:t>
                      </a:r>
                      <a:endParaRPr lang="pl-PL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36,56</a:t>
                      </a:r>
                      <a:endParaRPr lang="pl-PL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Razem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227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100,0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227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100,0</a:t>
                      </a:r>
                      <a:endParaRPr lang="pl-PL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0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</a:t>
            </a:r>
            <a:r>
              <a:rPr lang="pl-PL" dirty="0" smtClean="0"/>
              <a:t>raz </a:t>
            </a:r>
            <a:r>
              <a:rPr lang="pl-PL" dirty="0"/>
              <a:t>ze wzrostem zadowolenia z przebytego postu wzrasta poziom </a:t>
            </a:r>
            <a:r>
              <a:rPr lang="pl-PL" dirty="0" err="1"/>
              <a:t>zachowań</a:t>
            </a:r>
            <a:r>
              <a:rPr lang="pl-PL" dirty="0"/>
              <a:t> zdrowotnych u badanych </a:t>
            </a:r>
            <a:r>
              <a:rPr lang="pl-PL" dirty="0" smtClean="0"/>
              <a:t>osób.</a:t>
            </a:r>
          </a:p>
          <a:p>
            <a:pPr algn="ctr"/>
            <a:r>
              <a:rPr lang="pl-PL" b="1" dirty="0"/>
              <a:t>Post dr Dąbrowskiej powinien stać się obiektem większego zainteresowania personelu </a:t>
            </a:r>
            <a:r>
              <a:rPr lang="pl-PL" b="1" dirty="0" smtClean="0"/>
              <a:t>medycznego </a:t>
            </a:r>
          </a:p>
          <a:p>
            <a:pPr lvl="1"/>
            <a:r>
              <a:rPr lang="pl-PL" dirty="0" smtClean="0">
                <a:solidFill>
                  <a:schemeClr val="tx1"/>
                </a:solidFill>
              </a:rPr>
              <a:t>popularność</a:t>
            </a:r>
          </a:p>
          <a:p>
            <a:pPr lvl="1"/>
            <a:r>
              <a:rPr lang="pl-PL" dirty="0" smtClean="0">
                <a:solidFill>
                  <a:schemeClr val="tx1"/>
                </a:solidFill>
              </a:rPr>
              <a:t>korzyści zdrowotne obserwowane </a:t>
            </a:r>
            <a:r>
              <a:rPr lang="pl-PL" dirty="0">
                <a:solidFill>
                  <a:schemeClr val="tx1"/>
                </a:solidFill>
              </a:rPr>
              <a:t>przez pacjentów </a:t>
            </a:r>
            <a:endParaRPr lang="pl-PL" dirty="0" smtClean="0">
              <a:solidFill>
                <a:schemeClr val="tx1"/>
              </a:solidFill>
            </a:endParaRPr>
          </a:p>
          <a:p>
            <a:pPr lvl="1"/>
            <a:r>
              <a:rPr lang="pl-PL" dirty="0" smtClean="0">
                <a:solidFill>
                  <a:schemeClr val="tx1"/>
                </a:solidFill>
              </a:rPr>
              <a:t>poprawa stanu </a:t>
            </a:r>
            <a:r>
              <a:rPr lang="pl-PL" dirty="0">
                <a:solidFill>
                  <a:schemeClr val="tx1"/>
                </a:solidFill>
              </a:rPr>
              <a:t>zdrowia za pomocą postu pod nadzorem lekarza, czy </a:t>
            </a:r>
            <a:r>
              <a:rPr lang="pl-PL" dirty="0" smtClean="0">
                <a:solidFill>
                  <a:schemeClr val="tx1"/>
                </a:solidFill>
              </a:rPr>
              <a:t>dietetyka</a:t>
            </a:r>
            <a:endParaRPr lang="pl-PL" dirty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144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„Post dr Dąbrowskiej</a:t>
            </a:r>
            <a:r>
              <a:rPr lang="pl-PL" dirty="0" smtClean="0"/>
              <a:t>”- post </a:t>
            </a:r>
            <a:r>
              <a:rPr lang="pl-PL" dirty="0"/>
              <a:t>warzywno-owocowy, który podejmowany jest przez coraz większą liczbę ludzi głównie w celach leczniczych. </a:t>
            </a:r>
            <a:endParaRPr lang="pl-PL" dirty="0" smtClean="0"/>
          </a:p>
          <a:p>
            <a:r>
              <a:rPr lang="pl-PL" dirty="0" smtClean="0"/>
              <a:t>Post </a:t>
            </a:r>
            <a:r>
              <a:rPr lang="pl-PL" dirty="0"/>
              <a:t>ten został zastosowany przez dr n. med. Ewę Dąbrowską pierwszy raz w 1985 roku, a polepszenie stanu zdrowia obserwowane u pacjentów objętych postem zaowocowało wydaniem kilku publikacji. </a:t>
            </a:r>
            <a:endParaRPr lang="pl-PL" dirty="0" smtClean="0"/>
          </a:p>
          <a:p>
            <a:r>
              <a:rPr lang="pl-PL" dirty="0" smtClean="0"/>
              <a:t>Ideą </a:t>
            </a:r>
            <a:r>
              <a:rPr lang="pl-PL" dirty="0"/>
              <a:t>postu leczniczego jest dzienne </a:t>
            </a:r>
            <a:r>
              <a:rPr lang="pl-PL" b="1" dirty="0"/>
              <a:t>spożywanie posiłków </a:t>
            </a:r>
            <a:r>
              <a:rPr lang="pl-PL" b="1" dirty="0" err="1"/>
              <a:t>ubogoenergetycznych</a:t>
            </a:r>
            <a:r>
              <a:rPr lang="pl-PL" b="1" dirty="0"/>
              <a:t>, opartych na warzywach </a:t>
            </a:r>
            <a:r>
              <a:rPr lang="pl-PL" b="1" dirty="0" err="1"/>
              <a:t>niskoskrobiowych</a:t>
            </a:r>
            <a:r>
              <a:rPr lang="pl-PL" b="1" dirty="0"/>
              <a:t> i owocach niskocukrowych </a:t>
            </a:r>
            <a:r>
              <a:rPr lang="pl-PL" dirty="0"/>
              <a:t>oraz dostarczanie dużej ilości witamin i mikroelementów. </a:t>
            </a:r>
          </a:p>
        </p:txBody>
      </p:sp>
    </p:spTree>
    <p:extLst>
      <p:ext uri="{BB962C8B-B14F-4D97-AF65-F5344CB8AC3E}">
        <p14:creationId xmlns:p14="http://schemas.microsoft.com/office/powerpoint/2010/main" val="119804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Idea postu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 czasie postu: </a:t>
            </a:r>
            <a:r>
              <a:rPr lang="pl-PL" b="1" dirty="0" err="1" smtClean="0"/>
              <a:t>autofagia</a:t>
            </a:r>
            <a:r>
              <a:rPr lang="pl-PL" dirty="0" smtClean="0"/>
              <a:t>- niszczeniu </a:t>
            </a:r>
            <a:r>
              <a:rPr lang="pl-PL" dirty="0"/>
              <a:t>zwyrodniałych komórek i pozyskiwaniu z nich glukozy </a:t>
            </a:r>
            <a:r>
              <a:rPr lang="pl-PL" dirty="0" smtClean="0"/>
              <a:t>której</a:t>
            </a:r>
            <a:r>
              <a:rPr lang="pl-PL" dirty="0"/>
              <a:t> dowóz w czasie postu jest znikomy. </a:t>
            </a:r>
            <a:endParaRPr lang="pl-PL" dirty="0" smtClean="0"/>
          </a:p>
          <a:p>
            <a:r>
              <a:rPr lang="pl-PL" dirty="0"/>
              <a:t>S</a:t>
            </a:r>
            <a:r>
              <a:rPr lang="pl-PL" dirty="0" smtClean="0"/>
              <a:t>truktury „patologiczne” ulegają zniszczeniu i służą </a:t>
            </a:r>
            <a:r>
              <a:rPr lang="pl-PL" dirty="0"/>
              <a:t>jako materiał do odbudowy nowych i zdrowych komórek, co wykazał w 2016 roku laureat nagrody Nobla </a:t>
            </a:r>
            <a:r>
              <a:rPr lang="pl-PL" dirty="0" err="1" smtClean="0"/>
              <a:t>Yoshinori</a:t>
            </a:r>
            <a:r>
              <a:rPr lang="pl-PL" dirty="0" smtClean="0"/>
              <a:t> </a:t>
            </a:r>
            <a:r>
              <a:rPr lang="pl-PL" dirty="0" err="1"/>
              <a:t>Ohsumi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endParaRPr lang="pl-PL" sz="1200" i="1" dirty="0" smtClean="0"/>
          </a:p>
          <a:p>
            <a:r>
              <a:rPr lang="pl-PL" sz="1200" i="1" dirty="0" err="1" smtClean="0"/>
              <a:t>Ohsumi</a:t>
            </a:r>
            <a:r>
              <a:rPr lang="pl-PL" sz="1200" i="1" dirty="0" smtClean="0"/>
              <a:t> Y., </a:t>
            </a:r>
            <a:r>
              <a:rPr lang="pl-PL" sz="1200" i="1" dirty="0" err="1" smtClean="0"/>
              <a:t>Sedwick</a:t>
            </a:r>
            <a:r>
              <a:rPr lang="pl-PL" sz="1200" i="1" dirty="0" smtClean="0"/>
              <a:t> C., </a:t>
            </a:r>
            <a:r>
              <a:rPr lang="en-US" sz="1200" i="1" dirty="0"/>
              <a:t>Yoshinori </a:t>
            </a:r>
            <a:r>
              <a:rPr lang="en-US" sz="1200" i="1" dirty="0" err="1"/>
              <a:t>Ohsumi</a:t>
            </a:r>
            <a:r>
              <a:rPr lang="en-US" sz="1200" i="1" dirty="0"/>
              <a:t>: Autophagy from beginning to end </a:t>
            </a:r>
            <a:r>
              <a:rPr lang="en-US" sz="1200" i="1" dirty="0" err="1"/>
              <a:t>Ohsumi's</a:t>
            </a:r>
            <a:r>
              <a:rPr lang="en-US" sz="1200" i="1" dirty="0"/>
              <a:t> work continues to provide much of the foundation for our current understanding of </a:t>
            </a:r>
            <a:r>
              <a:rPr lang="en-US" sz="1200" i="1" dirty="0" smtClean="0"/>
              <a:t>autophagy</a:t>
            </a:r>
            <a:r>
              <a:rPr lang="pl-PL" sz="1200" i="1" dirty="0" smtClean="0"/>
              <a:t>, 2012, </a:t>
            </a:r>
            <a:r>
              <a:rPr lang="en-US" sz="1200" i="1" dirty="0"/>
              <a:t>The Journal of Cell Biology 197(2):</a:t>
            </a:r>
            <a:r>
              <a:rPr lang="en-US" sz="1200" i="1" dirty="0" smtClean="0"/>
              <a:t>164-165</a:t>
            </a:r>
            <a:r>
              <a:rPr lang="pl-PL" sz="1200" i="1" dirty="0" smtClean="0"/>
              <a:t>.</a:t>
            </a:r>
            <a:endParaRPr lang="en-US" sz="1200" i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142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pl-PL" dirty="0"/>
              <a:t>Celem badań </a:t>
            </a:r>
            <a:r>
              <a:rPr lang="pl-PL" dirty="0" smtClean="0"/>
              <a:t>była </a:t>
            </a:r>
            <a:r>
              <a:rPr lang="pl-PL" dirty="0"/>
              <a:t>ocena </a:t>
            </a:r>
            <a:r>
              <a:rPr lang="pl-PL" dirty="0" err="1"/>
              <a:t>zachowań</a:t>
            </a:r>
            <a:r>
              <a:rPr lang="pl-PL" dirty="0"/>
              <a:t> zdrowotnych, postrzegania systemu ochrony zdrowia i ukazanie zmian stylu życia u osób, które podjęły się postu dr Ewy Dąbrowskiej.</a:t>
            </a:r>
          </a:p>
          <a:p>
            <a:endParaRPr lang="pl-PL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091849"/>
            <a:ext cx="4483999" cy="2206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286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Materiały i metody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b="1" dirty="0" smtClean="0"/>
              <a:t>227 osób </a:t>
            </a:r>
            <a:r>
              <a:rPr lang="pl-PL" dirty="0" smtClean="0"/>
              <a:t>(222 kobiet, 5 mężczyzn)</a:t>
            </a:r>
          </a:p>
          <a:p>
            <a:r>
              <a:rPr lang="pl-PL" b="1" dirty="0" smtClean="0"/>
              <a:t>autorski kwestionariusz </a:t>
            </a:r>
            <a:r>
              <a:rPr lang="pl-PL" b="1" dirty="0"/>
              <a:t>ankiety </a:t>
            </a:r>
            <a:r>
              <a:rPr lang="pl-PL" b="1" dirty="0" smtClean="0"/>
              <a:t>z metryczką</a:t>
            </a:r>
          </a:p>
          <a:p>
            <a:r>
              <a:rPr lang="pl-PL" dirty="0" smtClean="0"/>
              <a:t>narzędzie standaryzowane- </a:t>
            </a:r>
            <a:r>
              <a:rPr lang="pl-PL" b="1" dirty="0" smtClean="0"/>
              <a:t>Inwentarz </a:t>
            </a:r>
            <a:r>
              <a:rPr lang="pl-PL" b="1" dirty="0" err="1"/>
              <a:t>Zachowań</a:t>
            </a:r>
            <a:r>
              <a:rPr lang="pl-PL" b="1" dirty="0"/>
              <a:t> Zdrowotnych </a:t>
            </a:r>
            <a:r>
              <a:rPr lang="pl-PL" dirty="0"/>
              <a:t>(IZZ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4" name="AutoShape 2" descr="Wykres odpowiedzi z Formularzy. Tytuł pytania: 1. Wiek. Liczba odpowiedzi: 227 odpowiedzi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AutoShape 4" descr="Wykres odpowiedzi z Formularzy. Tytuł pytania: 1. Wiek. Liczba odpowiedzi: 227 odpowiedzi."/>
          <p:cNvSpPr>
            <a:spLocks noChangeAspect="1" noChangeArrowheads="1"/>
          </p:cNvSpPr>
          <p:nvPr/>
        </p:nvSpPr>
        <p:spPr bwMode="auto">
          <a:xfrm>
            <a:off x="307975" y="236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" name="AutoShape 6" descr="Wykres odpowiedzi z Formularzy. Tytuł pytania: 1. Wiek. Liczba odpowiedzi: 227 odpowiedzi."/>
          <p:cNvSpPr>
            <a:spLocks noChangeAspect="1" noChangeArrowheads="1"/>
          </p:cNvSpPr>
          <p:nvPr/>
        </p:nvSpPr>
        <p:spPr bwMode="auto">
          <a:xfrm>
            <a:off x="460375" y="388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972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59899860"/>
              </p:ext>
            </p:extLst>
          </p:nvPr>
        </p:nvGraphicFramePr>
        <p:xfrm>
          <a:off x="467541" y="260652"/>
          <a:ext cx="8136906" cy="6048673"/>
        </p:xfrm>
        <a:graphic>
          <a:graphicData uri="http://schemas.openxmlformats.org/drawingml/2006/table">
            <a:tbl>
              <a:tblPr firstRow="1" firstCol="1" bandRow="1">
                <a:tableStyleId>{2A488322-F2BA-4B5B-9748-0D474271808F}</a:tableStyleId>
              </a:tblPr>
              <a:tblGrid>
                <a:gridCol w="3228221"/>
                <a:gridCol w="3228221"/>
                <a:gridCol w="840232"/>
                <a:gridCol w="840232"/>
              </a:tblGrid>
              <a:tr h="29010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cap="small" dirty="0">
                          <a:solidFill>
                            <a:schemeClr val="tx1"/>
                          </a:solidFill>
                          <a:effectLst/>
                        </a:rPr>
                        <a:t>Charakterystyka grupy badanej (N=227)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0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cap="small" dirty="0">
                          <a:effectLst/>
                        </a:rPr>
                        <a:t>Płeć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Kobieta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222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97,80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010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Mężczyzna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5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2,20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90102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cap="small" dirty="0">
                          <a:effectLst/>
                        </a:rPr>
                        <a:t>Wiek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19-29 lat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48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21,15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0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30-39 lat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89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39,21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0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40-49 lat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62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27,31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9010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50-59 lat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20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8,81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010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60 lat lub więcej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8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3,52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02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cap="small" dirty="0">
                          <a:effectLst/>
                        </a:rPr>
                        <a:t>Wykształcenie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Wyższe – magister i więcej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130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57,27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0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Wyższe – licencjat/inżynier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47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20,70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9010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Średnie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46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20,26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010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Zasadnicze zawodowe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1,76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0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cap="small" dirty="0">
                          <a:effectLst/>
                        </a:rPr>
                        <a:t>Miejsce zamieszkania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Miasto wojewódzkie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117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51,54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0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Miasto gminne lub powiatowe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72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31,72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9010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Wieś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38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16,74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02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cap="small" dirty="0">
                          <a:effectLst/>
                        </a:rPr>
                        <a:t>Stan cywilny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Żonaty/Mężatka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137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60,35</a:t>
                      </a:r>
                      <a:endParaRPr lang="pl-PL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0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Kawaler/Panna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40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17,62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3673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Konkubinat/Związek partnerski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37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16,30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010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Rozwiedziony/a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11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4,85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010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Wdowiec/Wdowa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</a:t>
                      </a:r>
                      <a:endParaRPr lang="pl-PL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0,88</a:t>
                      </a:r>
                      <a:endParaRPr lang="pl-PL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82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Motywy przejścia na post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86300429"/>
              </p:ext>
            </p:extLst>
          </p:nvPr>
        </p:nvGraphicFramePr>
        <p:xfrm>
          <a:off x="755576" y="1916827"/>
          <a:ext cx="7632847" cy="396014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5001889"/>
                <a:gridCol w="1315015"/>
                <a:gridCol w="1315943"/>
              </a:tblGrid>
              <a:tr h="343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cap="small">
                          <a:effectLst/>
                        </a:rPr>
                        <a:t>Motywy przejścia na post dr Dąbrowskiej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N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%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Możliwe korzyści zdrowotne</a:t>
                      </a:r>
                      <a:endParaRPr lang="pl-PL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104</a:t>
                      </a:r>
                      <a:endParaRPr lang="pl-PL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45,81</a:t>
                      </a:r>
                      <a:endParaRPr lang="pl-PL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Zmniejszenie masy ciała</a:t>
                      </a:r>
                      <a:endParaRPr lang="pl-PL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81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35,68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34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Chęć rozpoczęcia zmiany nawyków żywieniowych i stylu życia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17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7,49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4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Opinie innych o dobrym samopoczuciu i energii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14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6,17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3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Chęć sprawdzenia siebie, siły wytrwania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5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2,20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3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Kwestie religijne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3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1,32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3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Inne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3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1,32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3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Razem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227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100,0</a:t>
                      </a:r>
                      <a:endParaRPr lang="pl-PL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18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Ilość ukończonych postów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00763374"/>
              </p:ext>
            </p:extLst>
          </p:nvPr>
        </p:nvGraphicFramePr>
        <p:xfrm>
          <a:off x="539552" y="1916834"/>
          <a:ext cx="8208912" cy="3600397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713338"/>
                <a:gridCol w="1747787"/>
                <a:gridCol w="1747787"/>
              </a:tblGrid>
              <a:tr h="972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cap="small" dirty="0">
                          <a:effectLst/>
                        </a:rPr>
                        <a:t>Ilość przebytych (ukończonych) postów dr Dąbrowskiej</a:t>
                      </a:r>
                      <a:endParaRPr lang="pl-PL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N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%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1 raz</a:t>
                      </a:r>
                      <a:endParaRPr lang="pl-PL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86</a:t>
                      </a:r>
                      <a:endParaRPr lang="pl-PL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37,89</a:t>
                      </a:r>
                      <a:endParaRPr lang="pl-PL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 razy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58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25,55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25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3 razy</a:t>
                      </a:r>
                      <a:endParaRPr lang="pl-PL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39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17,18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5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4 lub więcej razy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44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19,38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5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Razem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227</a:t>
                      </a:r>
                      <a:endParaRPr lang="pl-PL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100,0</a:t>
                      </a:r>
                      <a:endParaRPr lang="pl-PL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48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Zachowania zdrowotne osób stosujących post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58564593"/>
              </p:ext>
            </p:extLst>
          </p:nvPr>
        </p:nvGraphicFramePr>
        <p:xfrm>
          <a:off x="323525" y="1556791"/>
          <a:ext cx="8496944" cy="480765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025073"/>
                <a:gridCol w="924553"/>
                <a:gridCol w="924553"/>
                <a:gridCol w="924553"/>
                <a:gridCol w="924553"/>
                <a:gridCol w="924553"/>
                <a:gridCol w="924553"/>
                <a:gridCol w="924553"/>
              </a:tblGrid>
              <a:tr h="26582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0" cap="small" dirty="0">
                          <a:effectLst/>
                        </a:rPr>
                        <a:t>Inwentarz </a:t>
                      </a:r>
                      <a:r>
                        <a:rPr lang="pl-PL" sz="1600" b="0" cap="small" dirty="0" err="1">
                          <a:effectLst/>
                        </a:rPr>
                        <a:t>zachowań</a:t>
                      </a:r>
                      <a:r>
                        <a:rPr lang="pl-PL" sz="1600" b="0" cap="small" dirty="0">
                          <a:effectLst/>
                        </a:rPr>
                        <a:t> zdrowotnych (IZZ)</a:t>
                      </a:r>
                      <a:endParaRPr lang="pl-PL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cap="small">
                          <a:effectLst/>
                        </a:rPr>
                        <a:t>Grupa badana N=227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6740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cap="small">
                          <a:effectLst/>
                        </a:rPr>
                        <a:t>M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cap="small">
                          <a:effectLst/>
                        </a:rPr>
                        <a:t>SD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cap="small">
                          <a:effectLst/>
                        </a:rPr>
                        <a:t>Me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cap="small">
                          <a:effectLst/>
                        </a:rPr>
                        <a:t>Min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cap="small">
                          <a:effectLst/>
                        </a:rPr>
                        <a:t>Max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cap="small">
                          <a:effectLst/>
                        </a:rPr>
                        <a:t>Q1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cap="small">
                          <a:effectLst/>
                        </a:rPr>
                        <a:t>Q2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33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0" dirty="0">
                          <a:effectLst/>
                        </a:rPr>
                        <a:t>Wskaźnik </a:t>
                      </a:r>
                      <a:r>
                        <a:rPr lang="pl-PL" sz="1600" b="0" dirty="0" err="1">
                          <a:effectLst/>
                        </a:rPr>
                        <a:t>zachowań</a:t>
                      </a:r>
                      <a:r>
                        <a:rPr lang="pl-PL" sz="1600" b="0" dirty="0">
                          <a:effectLst/>
                        </a:rPr>
                        <a:t> zdrowotnych (WZZ)</a:t>
                      </a:r>
                      <a:endParaRPr lang="pl-PL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cap="small" dirty="0">
                          <a:effectLst/>
                        </a:rPr>
                        <a:t>84,00</a:t>
                      </a:r>
                      <a:endParaRPr lang="pl-PL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cap="small">
                          <a:effectLst/>
                        </a:rPr>
                        <a:t>11,24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cap="small">
                          <a:effectLst/>
                        </a:rPr>
                        <a:t>84,00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cap="small" dirty="0">
                          <a:effectLst/>
                        </a:rPr>
                        <a:t>46,00</a:t>
                      </a:r>
                      <a:endParaRPr lang="pl-PL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cap="small">
                          <a:effectLst/>
                        </a:rPr>
                        <a:t>114,00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cap="small">
                          <a:effectLst/>
                        </a:rPr>
                        <a:t>76,00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cap="small" dirty="0">
                          <a:effectLst/>
                        </a:rPr>
                        <a:t>92,00</a:t>
                      </a:r>
                      <a:endParaRPr lang="pl-PL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4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0">
                          <a:effectLst/>
                        </a:rPr>
                        <a:t>Prawidłowe nawyki żywieniowe (PNŻ)</a:t>
                      </a:r>
                      <a:endParaRPr lang="pl-PL" sz="16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effectLst/>
                        </a:rPr>
                        <a:t>22,58</a:t>
                      </a:r>
                      <a:endParaRPr lang="pl-PL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3,80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23,00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11,00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30,00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20,00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25,00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4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0" dirty="0">
                          <a:effectLst/>
                        </a:rPr>
                        <a:t>Zachowania profilaktyczne (ZP)</a:t>
                      </a:r>
                      <a:endParaRPr lang="pl-PL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effectLst/>
                        </a:rPr>
                        <a:t>20,80</a:t>
                      </a:r>
                      <a:endParaRPr lang="pl-PL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3,88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21,00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11,00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30,00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18,00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23,00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44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0" dirty="0">
                          <a:effectLst/>
                        </a:rPr>
                        <a:t>Pozytywne nastawienie psychiczne (PNP)</a:t>
                      </a:r>
                      <a:endParaRPr lang="pl-PL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effectLst/>
                        </a:rPr>
                        <a:t>20,66</a:t>
                      </a:r>
                      <a:endParaRPr lang="pl-PL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3,81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21,00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8,00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30,00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18,00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23,00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4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0" dirty="0">
                          <a:effectLst/>
                        </a:rPr>
                        <a:t>Praktyki zdrowotne (PZ)</a:t>
                      </a:r>
                      <a:endParaRPr lang="pl-PL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effectLst/>
                        </a:rPr>
                        <a:t>19,96</a:t>
                      </a:r>
                      <a:endParaRPr lang="pl-PL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3,81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20,00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8,00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30,00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>
                          <a:effectLst/>
                        </a:rPr>
                        <a:t>18,00</a:t>
                      </a:r>
                      <a:endParaRPr lang="pl-PL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23,00</a:t>
                      </a:r>
                      <a:endParaRPr lang="pl-PL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34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133</TotalTime>
  <Words>1005</Words>
  <Application>Microsoft Office PowerPoint</Application>
  <PresentationFormat>Pokaz na ekranie (4:3)</PresentationFormat>
  <Paragraphs>508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Miejski</vt:lpstr>
      <vt:lpstr>zachowania zdrowotne, postrzeganie ochrony zdrowia oraz styl życia osób stosujących post dr ewy dąbrowskiej</vt:lpstr>
      <vt:lpstr>Prezentacja programu PowerPoint</vt:lpstr>
      <vt:lpstr>Idea postu</vt:lpstr>
      <vt:lpstr>Prezentacja programu PowerPoint</vt:lpstr>
      <vt:lpstr>Materiały i metody</vt:lpstr>
      <vt:lpstr>Prezentacja programu PowerPoint</vt:lpstr>
      <vt:lpstr>Motywy przejścia na post</vt:lpstr>
      <vt:lpstr>Ilość ukończonych postów</vt:lpstr>
      <vt:lpstr>Zachowania zdrowotne osób stosujących post</vt:lpstr>
      <vt:lpstr>Zmiany w ocenie sposobu odżywiania</vt:lpstr>
      <vt:lpstr>Zadowolenie z przebytego postu/ postów</vt:lpstr>
      <vt:lpstr>Zadowolenie z przebytego postu/ postów</vt:lpstr>
      <vt:lpstr>Stosunek osób stosujących post do systemu ochrony zdrowia w Polsce</vt:lpstr>
      <vt:lpstr>Nadzór specjalisty nad stanem pacjenta</vt:lpstr>
      <vt:lpstr>Największym zaufaniem darzone są pielęgniarki (45,37%), położne (34,36%) oraz ratownicy medyczni (42,29%). W przypadku lekarzy (65,54%), dietetyków (35,24%) i fizjoterapeutów (44,49%) zaufanie różni się w zależności od specjalistów.</vt:lpstr>
      <vt:lpstr>System ochrony zdrowia a media</vt:lpstr>
      <vt:lpstr>Na zdanie o systemie ochrony zdrowia oraz jego pracowników w znacznym stopniu wpływ mają własne doświadczenia (72,69%), a w małym stopniu media (43,17%).</vt:lpstr>
      <vt:lpstr>Wnioski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zachowania zdrowotne, postrzeganie ochrony zdrowia oraz styl życia osób stosujących post dr ewy dąbrowskiej</dc:title>
  <dc:creator>Kasia Wiśniewska</dc:creator>
  <cp:lastModifiedBy>Kasia Wiśniewska</cp:lastModifiedBy>
  <cp:revision>15</cp:revision>
  <dcterms:created xsi:type="dcterms:W3CDTF">2019-12-05T20:05:07Z</dcterms:created>
  <dcterms:modified xsi:type="dcterms:W3CDTF">2019-12-05T22:27:48Z</dcterms:modified>
</cp:coreProperties>
</file>